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310" r:id="rId2"/>
    <p:sldId id="256" r:id="rId3"/>
    <p:sldId id="372" r:id="rId4"/>
    <p:sldId id="373" r:id="rId5"/>
    <p:sldId id="432" r:id="rId6"/>
    <p:sldId id="442" r:id="rId7"/>
    <p:sldId id="374" r:id="rId8"/>
    <p:sldId id="431" r:id="rId9"/>
    <p:sldId id="439" r:id="rId10"/>
    <p:sldId id="440" r:id="rId11"/>
    <p:sldId id="433" r:id="rId12"/>
    <p:sldId id="435" r:id="rId13"/>
    <p:sldId id="436" r:id="rId14"/>
    <p:sldId id="437" r:id="rId15"/>
    <p:sldId id="438" r:id="rId16"/>
    <p:sldId id="411" r:id="rId17"/>
    <p:sldId id="385" r:id="rId18"/>
    <p:sldId id="434" r:id="rId19"/>
    <p:sldId id="289" r:id="rId20"/>
  </p:sldIdLst>
  <p:sldSz cx="9144000" cy="5143500" type="screen16x9"/>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05" initials="1" lastIdx="2" clrIdx="0">
    <p:extLst>
      <p:ext uri="{19B8F6BF-5375-455C-9EA6-DF929625EA0E}">
        <p15:presenceInfo xmlns:p15="http://schemas.microsoft.com/office/powerpoint/2012/main" userId="10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00000"/>
    <a:srgbClr val="CCCCFF"/>
    <a:srgbClr val="DA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00" autoAdjust="0"/>
    <p:restoredTop sz="94160" autoAdjust="0"/>
  </p:normalViewPr>
  <p:slideViewPr>
    <p:cSldViewPr snapToGrid="0" showGuides="1">
      <p:cViewPr varScale="1">
        <p:scale>
          <a:sx n="142" d="100"/>
          <a:sy n="142" d="100"/>
        </p:scale>
        <p:origin x="822" y="120"/>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ADCBEA-842C-4280-AE99-D734A0DFD3E2}"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zh-CN" altLang="en-US"/>
        </a:p>
      </dgm:t>
    </dgm:pt>
    <dgm:pt modelId="{25F80975-7E0D-4300-AD29-122AED11A508}">
      <dgm:prSet phldrT="[文本]" custT="1"/>
      <dgm:spPr/>
      <dgm:t>
        <a:bodyPr/>
        <a:lstStyle/>
        <a:p>
          <a:r>
            <a:rPr lang="zh-CN" altLang="en-US" sz="1600" b="1" dirty="0">
              <a:solidFill>
                <a:prstClr val="black"/>
              </a:solidFill>
              <a:latin typeface="宋体" panose="02010600030101010101" pitchFamily="2" charset="-122"/>
              <a:ea typeface="宋体" panose="02010600030101010101" pitchFamily="2" charset="-122"/>
            </a:rPr>
            <a:t>社会生活的百科全书</a:t>
          </a:r>
          <a:endParaRPr lang="zh-CN" altLang="en-US" sz="1600" b="1" dirty="0">
            <a:latin typeface="宋体" panose="02010600030101010101" pitchFamily="2" charset="-122"/>
            <a:ea typeface="宋体" panose="02010600030101010101" pitchFamily="2" charset="-122"/>
          </a:endParaRPr>
        </a:p>
      </dgm:t>
    </dgm:pt>
    <dgm:pt modelId="{AD22FEE4-B771-4A35-9B59-5560C1E9C7DA}" type="parTrans" cxnId="{FFAA658C-F000-4E9D-8030-C6392423431F}">
      <dgm:prSet/>
      <dgm:spPr/>
      <dgm:t>
        <a:bodyPr/>
        <a:lstStyle/>
        <a:p>
          <a:endParaRPr lang="zh-CN" altLang="en-US"/>
        </a:p>
      </dgm:t>
    </dgm:pt>
    <dgm:pt modelId="{A0F07F74-6AA4-4E57-86C9-4294FA01F787}" type="sibTrans" cxnId="{FFAA658C-F000-4E9D-8030-C6392423431F}">
      <dgm:prSet/>
      <dgm:spPr/>
      <dgm:t>
        <a:bodyPr/>
        <a:lstStyle/>
        <a:p>
          <a:endParaRPr lang="zh-CN" altLang="en-US"/>
        </a:p>
      </dgm:t>
    </dgm:pt>
    <dgm:pt modelId="{4B6B1D2E-6431-4A2D-B377-9D37D2A89F59}">
      <dgm:prSet phldrT="[文本]" custT="1"/>
      <dgm:spPr/>
      <dgm:t>
        <a:bodyPr/>
        <a:lstStyle/>
        <a:p>
          <a:pPr marL="0" lvl="0" indent="0" algn="ctr" defTabSz="711200">
            <a:lnSpc>
              <a:spcPct val="90000"/>
            </a:lnSpc>
            <a:spcBef>
              <a:spcPct val="0"/>
            </a:spcBef>
            <a:spcAft>
              <a:spcPct val="35000"/>
            </a:spcAft>
            <a:buNone/>
          </a:pPr>
          <a:r>
            <a:rPr lang="zh-CN" altLang="en-US" sz="1600" b="1" kern="1200" dirty="0">
              <a:solidFill>
                <a:prstClr val="black"/>
              </a:solidFill>
              <a:latin typeface="宋体" panose="02010600030101010101" pitchFamily="2" charset="-122"/>
              <a:ea typeface="宋体" panose="02010600030101010101" pitchFamily="2" charset="-122"/>
              <a:cs typeface="+mn-cs"/>
            </a:rPr>
            <a:t>市场经济的基本法</a:t>
          </a:r>
        </a:p>
      </dgm:t>
    </dgm:pt>
    <dgm:pt modelId="{C2FC8880-8C67-47FF-A8AA-2477A66FD26E}" type="parTrans" cxnId="{FD38CBE7-6EDD-49CF-A690-7BFA46189525}">
      <dgm:prSet/>
      <dgm:spPr/>
      <dgm:t>
        <a:bodyPr/>
        <a:lstStyle/>
        <a:p>
          <a:endParaRPr lang="zh-CN" altLang="en-US"/>
        </a:p>
      </dgm:t>
    </dgm:pt>
    <dgm:pt modelId="{2F8421C0-8A8F-4088-8DAF-35839654AF70}" type="sibTrans" cxnId="{FD38CBE7-6EDD-49CF-A690-7BFA46189525}">
      <dgm:prSet/>
      <dgm:spPr/>
      <dgm:t>
        <a:bodyPr/>
        <a:lstStyle/>
        <a:p>
          <a:endParaRPr lang="zh-CN" altLang="en-US"/>
        </a:p>
      </dgm:t>
    </dgm:pt>
    <dgm:pt modelId="{030B34BE-54EC-43E6-8ED1-38E1346DFD10}">
      <dgm:prSet phldrT="[文本]" custT="1"/>
      <dgm:spPr/>
      <dgm:t>
        <a:bodyPr/>
        <a:lstStyle/>
        <a:p>
          <a:r>
            <a:rPr lang="zh-CN" altLang="en-US" sz="1600" b="1" kern="1200" dirty="0">
              <a:solidFill>
                <a:prstClr val="black"/>
              </a:solidFill>
              <a:latin typeface="宋体" panose="02010600030101010101" pitchFamily="2" charset="-122"/>
              <a:ea typeface="宋体" panose="02010600030101010101" pitchFamily="2" charset="-122"/>
              <a:cs typeface="+mn-cs"/>
            </a:rPr>
            <a:t>社会学意义上的宪法</a:t>
          </a:r>
        </a:p>
      </dgm:t>
    </dgm:pt>
    <dgm:pt modelId="{B1625D86-06DF-4CC7-A7D8-3809694C1FB4}" type="parTrans" cxnId="{22985F6C-F3FC-436E-8092-880F21E0C44C}">
      <dgm:prSet/>
      <dgm:spPr/>
      <dgm:t>
        <a:bodyPr/>
        <a:lstStyle/>
        <a:p>
          <a:endParaRPr lang="zh-CN" altLang="en-US"/>
        </a:p>
      </dgm:t>
    </dgm:pt>
    <dgm:pt modelId="{3D64B07A-AAC5-4A0D-BBC8-E95B4FCD55F0}" type="sibTrans" cxnId="{22985F6C-F3FC-436E-8092-880F21E0C44C}">
      <dgm:prSet/>
      <dgm:spPr/>
      <dgm:t>
        <a:bodyPr/>
        <a:lstStyle/>
        <a:p>
          <a:endParaRPr lang="zh-CN" altLang="en-US"/>
        </a:p>
      </dgm:t>
    </dgm:pt>
    <dgm:pt modelId="{07012EAA-6CCA-4F4B-B64C-60F7E6A0550B}" type="pres">
      <dgm:prSet presAssocID="{7FADCBEA-842C-4280-AE99-D734A0DFD3E2}" presName="compositeShape" presStyleCnt="0">
        <dgm:presLayoutVars>
          <dgm:dir/>
          <dgm:resizeHandles/>
        </dgm:presLayoutVars>
      </dgm:prSet>
      <dgm:spPr/>
    </dgm:pt>
    <dgm:pt modelId="{3D7EB084-CAF1-4205-9BFD-50B714F6CA0C}" type="pres">
      <dgm:prSet presAssocID="{7FADCBEA-842C-4280-AE99-D734A0DFD3E2}" presName="pyramid" presStyleLbl="node1" presStyleIdx="0" presStyleCnt="1"/>
      <dgm:spPr/>
    </dgm:pt>
    <dgm:pt modelId="{B6632CAB-765D-4C40-9A84-DCA4D2D71A55}" type="pres">
      <dgm:prSet presAssocID="{7FADCBEA-842C-4280-AE99-D734A0DFD3E2}" presName="theList" presStyleCnt="0"/>
      <dgm:spPr/>
    </dgm:pt>
    <dgm:pt modelId="{17560D86-97E3-4D20-B013-DAC2417ADE2C}" type="pres">
      <dgm:prSet presAssocID="{25F80975-7E0D-4300-AD29-122AED11A508}" presName="aNode" presStyleLbl="fgAcc1" presStyleIdx="0" presStyleCnt="3" custScaleX="139299" custLinFactNeighborX="11364" custLinFactNeighborY="-9602">
        <dgm:presLayoutVars>
          <dgm:bulletEnabled val="1"/>
        </dgm:presLayoutVars>
      </dgm:prSet>
      <dgm:spPr/>
    </dgm:pt>
    <dgm:pt modelId="{EEF7AEBD-A60D-4277-96D6-8D461C07C141}" type="pres">
      <dgm:prSet presAssocID="{25F80975-7E0D-4300-AD29-122AED11A508}" presName="aSpace" presStyleCnt="0"/>
      <dgm:spPr/>
    </dgm:pt>
    <dgm:pt modelId="{F372B764-0B33-4CB1-832C-05AADBAD8A35}" type="pres">
      <dgm:prSet presAssocID="{4B6B1D2E-6431-4A2D-B377-9D37D2A89F59}" presName="aNode" presStyleLbl="fgAcc1" presStyleIdx="1" presStyleCnt="3" custScaleX="137690" custLinFactNeighborX="11364" custLinFactNeighborY="9602">
        <dgm:presLayoutVars>
          <dgm:bulletEnabled val="1"/>
        </dgm:presLayoutVars>
      </dgm:prSet>
      <dgm:spPr/>
    </dgm:pt>
    <dgm:pt modelId="{B32A39F6-D342-4B01-A023-343E96C9A703}" type="pres">
      <dgm:prSet presAssocID="{4B6B1D2E-6431-4A2D-B377-9D37D2A89F59}" presName="aSpace" presStyleCnt="0"/>
      <dgm:spPr/>
    </dgm:pt>
    <dgm:pt modelId="{FDC9D07C-E60B-4070-86FE-C1FAEC4210ED}" type="pres">
      <dgm:prSet presAssocID="{030B34BE-54EC-43E6-8ED1-38E1346DFD10}" presName="aNode" presStyleLbl="fgAcc1" presStyleIdx="2" presStyleCnt="3" custScaleX="136816" custLinFactNeighborX="12238" custLinFactNeighborY="72652">
        <dgm:presLayoutVars>
          <dgm:bulletEnabled val="1"/>
        </dgm:presLayoutVars>
      </dgm:prSet>
      <dgm:spPr/>
    </dgm:pt>
    <dgm:pt modelId="{F4CD4D9D-CE76-4368-A78E-8793A866E70E}" type="pres">
      <dgm:prSet presAssocID="{030B34BE-54EC-43E6-8ED1-38E1346DFD10}" presName="aSpace" presStyleCnt="0"/>
      <dgm:spPr/>
    </dgm:pt>
  </dgm:ptLst>
  <dgm:cxnLst>
    <dgm:cxn modelId="{9FC3832F-2D80-48BB-83DC-540437DC5792}" type="presOf" srcId="{25F80975-7E0D-4300-AD29-122AED11A508}" destId="{17560D86-97E3-4D20-B013-DAC2417ADE2C}" srcOrd="0" destOrd="0" presId="urn:microsoft.com/office/officeart/2005/8/layout/pyramid2"/>
    <dgm:cxn modelId="{023FA737-87FB-4741-AC8F-3458CE6F6784}" type="presOf" srcId="{030B34BE-54EC-43E6-8ED1-38E1346DFD10}" destId="{FDC9D07C-E60B-4070-86FE-C1FAEC4210ED}" srcOrd="0" destOrd="0" presId="urn:microsoft.com/office/officeart/2005/8/layout/pyramid2"/>
    <dgm:cxn modelId="{22985F6C-F3FC-436E-8092-880F21E0C44C}" srcId="{7FADCBEA-842C-4280-AE99-D734A0DFD3E2}" destId="{030B34BE-54EC-43E6-8ED1-38E1346DFD10}" srcOrd="2" destOrd="0" parTransId="{B1625D86-06DF-4CC7-A7D8-3809694C1FB4}" sibTransId="{3D64B07A-AAC5-4A0D-BBC8-E95B4FCD55F0}"/>
    <dgm:cxn modelId="{FFAA658C-F000-4E9D-8030-C6392423431F}" srcId="{7FADCBEA-842C-4280-AE99-D734A0DFD3E2}" destId="{25F80975-7E0D-4300-AD29-122AED11A508}" srcOrd="0" destOrd="0" parTransId="{AD22FEE4-B771-4A35-9B59-5560C1E9C7DA}" sibTransId="{A0F07F74-6AA4-4E57-86C9-4294FA01F787}"/>
    <dgm:cxn modelId="{F64E0BA7-1746-4DF9-81BD-47E93F463F47}" type="presOf" srcId="{4B6B1D2E-6431-4A2D-B377-9D37D2A89F59}" destId="{F372B764-0B33-4CB1-832C-05AADBAD8A35}" srcOrd="0" destOrd="0" presId="urn:microsoft.com/office/officeart/2005/8/layout/pyramid2"/>
    <dgm:cxn modelId="{FD38CBE7-6EDD-49CF-A690-7BFA46189525}" srcId="{7FADCBEA-842C-4280-AE99-D734A0DFD3E2}" destId="{4B6B1D2E-6431-4A2D-B377-9D37D2A89F59}" srcOrd="1" destOrd="0" parTransId="{C2FC8880-8C67-47FF-A8AA-2477A66FD26E}" sibTransId="{2F8421C0-8A8F-4088-8DAF-35839654AF70}"/>
    <dgm:cxn modelId="{DA746FEE-2918-4FB2-B875-42B6EF7C6A6F}" type="presOf" srcId="{7FADCBEA-842C-4280-AE99-D734A0DFD3E2}" destId="{07012EAA-6CCA-4F4B-B64C-60F7E6A0550B}" srcOrd="0" destOrd="0" presId="urn:microsoft.com/office/officeart/2005/8/layout/pyramid2"/>
    <dgm:cxn modelId="{8030E6C3-B0C6-4DD6-8604-A9032DDB5AB4}" type="presParOf" srcId="{07012EAA-6CCA-4F4B-B64C-60F7E6A0550B}" destId="{3D7EB084-CAF1-4205-9BFD-50B714F6CA0C}" srcOrd="0" destOrd="0" presId="urn:microsoft.com/office/officeart/2005/8/layout/pyramid2"/>
    <dgm:cxn modelId="{0C091E67-6ABB-4318-9BCF-931F2FDF8506}" type="presParOf" srcId="{07012EAA-6CCA-4F4B-B64C-60F7E6A0550B}" destId="{B6632CAB-765D-4C40-9A84-DCA4D2D71A55}" srcOrd="1" destOrd="0" presId="urn:microsoft.com/office/officeart/2005/8/layout/pyramid2"/>
    <dgm:cxn modelId="{4B23302C-EB1D-4E9B-AD32-614682342FF8}" type="presParOf" srcId="{B6632CAB-765D-4C40-9A84-DCA4D2D71A55}" destId="{17560D86-97E3-4D20-B013-DAC2417ADE2C}" srcOrd="0" destOrd="0" presId="urn:microsoft.com/office/officeart/2005/8/layout/pyramid2"/>
    <dgm:cxn modelId="{7B7FDA2B-7E25-4D7F-901A-490EA71038DC}" type="presParOf" srcId="{B6632CAB-765D-4C40-9A84-DCA4D2D71A55}" destId="{EEF7AEBD-A60D-4277-96D6-8D461C07C141}" srcOrd="1" destOrd="0" presId="urn:microsoft.com/office/officeart/2005/8/layout/pyramid2"/>
    <dgm:cxn modelId="{1D7A3665-6013-4EF9-8CF3-FBE1884FC740}" type="presParOf" srcId="{B6632CAB-765D-4C40-9A84-DCA4D2D71A55}" destId="{F372B764-0B33-4CB1-832C-05AADBAD8A35}" srcOrd="2" destOrd="0" presId="urn:microsoft.com/office/officeart/2005/8/layout/pyramid2"/>
    <dgm:cxn modelId="{3D588371-21B3-4055-90FB-F7534A5FBBAB}" type="presParOf" srcId="{B6632CAB-765D-4C40-9A84-DCA4D2D71A55}" destId="{B32A39F6-D342-4B01-A023-343E96C9A703}" srcOrd="3" destOrd="0" presId="urn:microsoft.com/office/officeart/2005/8/layout/pyramid2"/>
    <dgm:cxn modelId="{FE1E85AE-C276-4CEE-A1F7-98051649A088}" type="presParOf" srcId="{B6632CAB-765D-4C40-9A84-DCA4D2D71A55}" destId="{FDC9D07C-E60B-4070-86FE-C1FAEC4210ED}" srcOrd="4" destOrd="0" presId="urn:microsoft.com/office/officeart/2005/8/layout/pyramid2"/>
    <dgm:cxn modelId="{3552246C-8E5F-4779-B98D-1814A980CDB3}" type="presParOf" srcId="{B6632CAB-765D-4C40-9A84-DCA4D2D71A55}" destId="{F4CD4D9D-CE76-4368-A78E-8793A866E70E}"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50071B-01C4-499F-94B2-308F2348963F}"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zh-CN" altLang="en-US"/>
        </a:p>
      </dgm:t>
    </dgm:pt>
    <dgm:pt modelId="{E33AC6BB-3BFA-4293-95AF-97432416AE43}">
      <dgm:prSet phldrT="[文本]" custT="1"/>
      <dgm:spPr/>
      <dgm:t>
        <a:bodyPr/>
        <a:lstStyle/>
        <a:p>
          <a:r>
            <a:rPr lang="zh-CN" altLang="en-US" sz="1800" b="1" dirty="0">
              <a:solidFill>
                <a:schemeClr val="tx1"/>
              </a:solidFill>
            </a:rPr>
            <a:t>一</a:t>
          </a:r>
        </a:p>
      </dgm:t>
    </dgm:pt>
    <dgm:pt modelId="{52F5A4A2-AE9C-450D-83E2-BE3D3DCE3D3C}" type="parTrans" cxnId="{EFFE4ECD-7786-4283-8B55-6BC7BEB0AABC}">
      <dgm:prSet/>
      <dgm:spPr/>
      <dgm:t>
        <a:bodyPr/>
        <a:lstStyle/>
        <a:p>
          <a:endParaRPr lang="zh-CN" altLang="en-US"/>
        </a:p>
      </dgm:t>
    </dgm:pt>
    <dgm:pt modelId="{96B8556D-0BCD-4E7D-9557-96C2A0F82D16}" type="sibTrans" cxnId="{EFFE4ECD-7786-4283-8B55-6BC7BEB0AABC}">
      <dgm:prSet/>
      <dgm:spPr/>
      <dgm:t>
        <a:bodyPr/>
        <a:lstStyle/>
        <a:p>
          <a:endParaRPr lang="zh-CN" altLang="en-US"/>
        </a:p>
      </dgm:t>
    </dgm:pt>
    <dgm:pt modelId="{DC5B1DE6-233F-4F30-83DA-12A96309B411}">
      <dgm:prSet phldrT="[文本]"/>
      <dgm:spPr/>
      <dgm:t>
        <a:bodyPr/>
        <a:lstStyle/>
        <a:p>
          <a:r>
            <a:rPr lang="zh-CN" altLang="en-US" b="1" i="0" dirty="0"/>
            <a:t>规定了市场监管部门行使职权的边界</a:t>
          </a:r>
          <a:endParaRPr lang="zh-CN" altLang="en-US" dirty="0"/>
        </a:p>
      </dgm:t>
    </dgm:pt>
    <dgm:pt modelId="{7B595C63-DFD8-4C8F-A4EC-5E747742A4BF}" type="parTrans" cxnId="{B6CB491B-53D5-45F5-BC34-A56584A6CEC0}">
      <dgm:prSet/>
      <dgm:spPr/>
      <dgm:t>
        <a:bodyPr/>
        <a:lstStyle/>
        <a:p>
          <a:endParaRPr lang="zh-CN" altLang="en-US"/>
        </a:p>
      </dgm:t>
    </dgm:pt>
    <dgm:pt modelId="{4337E009-E73B-4EF4-8175-A012D8487D7B}" type="sibTrans" cxnId="{B6CB491B-53D5-45F5-BC34-A56584A6CEC0}">
      <dgm:prSet/>
      <dgm:spPr/>
      <dgm:t>
        <a:bodyPr/>
        <a:lstStyle/>
        <a:p>
          <a:endParaRPr lang="zh-CN" altLang="en-US"/>
        </a:p>
      </dgm:t>
    </dgm:pt>
    <dgm:pt modelId="{F71DA8D5-24F3-42BC-B3E8-6E1C2B3FCD96}">
      <dgm:prSet phldrT="[文本]" custT="1"/>
      <dgm:spPr/>
      <dgm:t>
        <a:bodyPr/>
        <a:lstStyle/>
        <a:p>
          <a:r>
            <a:rPr lang="zh-CN" altLang="en-US" sz="1800" b="1" dirty="0">
              <a:solidFill>
                <a:schemeClr val="tx1"/>
              </a:solidFill>
            </a:rPr>
            <a:t>二</a:t>
          </a:r>
          <a:endParaRPr lang="zh-CN" altLang="en-US" sz="1600" b="1" dirty="0">
            <a:solidFill>
              <a:schemeClr val="tx1"/>
            </a:solidFill>
          </a:endParaRPr>
        </a:p>
      </dgm:t>
    </dgm:pt>
    <dgm:pt modelId="{10988B91-3102-45FC-984B-75C50A73CBC0}" type="parTrans" cxnId="{1E13200B-38E4-45E7-BCEB-93CCCF17142F}">
      <dgm:prSet/>
      <dgm:spPr/>
      <dgm:t>
        <a:bodyPr/>
        <a:lstStyle/>
        <a:p>
          <a:endParaRPr lang="zh-CN" altLang="en-US"/>
        </a:p>
      </dgm:t>
    </dgm:pt>
    <dgm:pt modelId="{DB3BAF22-1FEA-4D54-9633-915DCB47C18E}" type="sibTrans" cxnId="{1E13200B-38E4-45E7-BCEB-93CCCF17142F}">
      <dgm:prSet/>
      <dgm:spPr/>
      <dgm:t>
        <a:bodyPr/>
        <a:lstStyle/>
        <a:p>
          <a:endParaRPr lang="zh-CN" altLang="en-US"/>
        </a:p>
      </dgm:t>
    </dgm:pt>
    <dgm:pt modelId="{42931994-34AC-4E63-A0D8-C5EE12387C85}">
      <dgm:prSet phldrT="[文本]"/>
      <dgm:spPr/>
      <dgm:t>
        <a:bodyPr/>
        <a:lstStyle/>
        <a:p>
          <a:r>
            <a:rPr lang="zh-CN" altLang="en-US" b="1" i="0" dirty="0"/>
            <a:t>对市场监管相关法律概念进行了明确</a:t>
          </a:r>
          <a:endParaRPr lang="zh-CN" altLang="en-US" dirty="0"/>
        </a:p>
      </dgm:t>
    </dgm:pt>
    <dgm:pt modelId="{3A23C44C-DE14-493D-8E09-B64C59E6C52B}" type="parTrans" cxnId="{F58D7156-3AF7-46DE-85E8-F3F9E3FF850E}">
      <dgm:prSet/>
      <dgm:spPr/>
      <dgm:t>
        <a:bodyPr/>
        <a:lstStyle/>
        <a:p>
          <a:endParaRPr lang="zh-CN" altLang="en-US"/>
        </a:p>
      </dgm:t>
    </dgm:pt>
    <dgm:pt modelId="{6702B5DB-6060-48D6-BC89-C9F7CA7C95CC}" type="sibTrans" cxnId="{F58D7156-3AF7-46DE-85E8-F3F9E3FF850E}">
      <dgm:prSet/>
      <dgm:spPr/>
      <dgm:t>
        <a:bodyPr/>
        <a:lstStyle/>
        <a:p>
          <a:endParaRPr lang="zh-CN" altLang="en-US"/>
        </a:p>
      </dgm:t>
    </dgm:pt>
    <dgm:pt modelId="{EC2941BE-633D-4EF6-8198-ABE3EDCC09EC}">
      <dgm:prSet phldrT="[文本]" custT="1"/>
      <dgm:spPr/>
      <dgm:t>
        <a:bodyPr/>
        <a:lstStyle/>
        <a:p>
          <a:r>
            <a:rPr lang="zh-CN" altLang="en-US" sz="1800" b="1" dirty="0">
              <a:solidFill>
                <a:schemeClr val="tx1"/>
              </a:solidFill>
            </a:rPr>
            <a:t>三</a:t>
          </a:r>
        </a:p>
      </dgm:t>
    </dgm:pt>
    <dgm:pt modelId="{0AFAE82D-8AE3-4635-B3E2-9BBAB8FFE78A}" type="parTrans" cxnId="{8E7AFEBA-29D0-42C3-91B3-2F5CE3741C19}">
      <dgm:prSet/>
      <dgm:spPr/>
      <dgm:t>
        <a:bodyPr/>
        <a:lstStyle/>
        <a:p>
          <a:endParaRPr lang="zh-CN" altLang="en-US"/>
        </a:p>
      </dgm:t>
    </dgm:pt>
    <dgm:pt modelId="{D68E702D-997E-4162-9C63-544906251B66}" type="sibTrans" cxnId="{8E7AFEBA-29D0-42C3-91B3-2F5CE3741C19}">
      <dgm:prSet/>
      <dgm:spPr/>
      <dgm:t>
        <a:bodyPr/>
        <a:lstStyle/>
        <a:p>
          <a:endParaRPr lang="zh-CN" altLang="en-US"/>
        </a:p>
      </dgm:t>
    </dgm:pt>
    <dgm:pt modelId="{B83A41DA-C07B-424A-AAE1-28415C63C9FA}">
      <dgm:prSet phldrT="[文本]"/>
      <dgm:spPr/>
      <dgm:t>
        <a:bodyPr/>
        <a:lstStyle/>
        <a:p>
          <a:r>
            <a:rPr lang="zh-CN" altLang="en-US" b="1" i="0" dirty="0"/>
            <a:t>对市场监管相关行政行为直接提出了要求</a:t>
          </a:r>
          <a:endParaRPr lang="zh-CN" altLang="en-US" dirty="0"/>
        </a:p>
      </dgm:t>
    </dgm:pt>
    <dgm:pt modelId="{1B1EB10A-CC49-4B07-8315-54DA7090D8A9}" type="parTrans" cxnId="{6BB84438-5FD6-401E-93D1-CC6C2F437702}">
      <dgm:prSet/>
      <dgm:spPr/>
      <dgm:t>
        <a:bodyPr/>
        <a:lstStyle/>
        <a:p>
          <a:endParaRPr lang="zh-CN" altLang="en-US"/>
        </a:p>
      </dgm:t>
    </dgm:pt>
    <dgm:pt modelId="{CE2F99A3-7999-4F79-983C-876ECD8765E6}" type="sibTrans" cxnId="{6BB84438-5FD6-401E-93D1-CC6C2F437702}">
      <dgm:prSet/>
      <dgm:spPr/>
      <dgm:t>
        <a:bodyPr/>
        <a:lstStyle/>
        <a:p>
          <a:endParaRPr lang="zh-CN" altLang="en-US"/>
        </a:p>
      </dgm:t>
    </dgm:pt>
    <dgm:pt modelId="{10105D23-1B5C-4674-A210-CA8B13020B5D}">
      <dgm:prSet custT="1"/>
      <dgm:spPr/>
      <dgm:t>
        <a:bodyPr/>
        <a:lstStyle/>
        <a:p>
          <a:r>
            <a:rPr lang="zh-CN" altLang="en-US" sz="1800" b="1" dirty="0">
              <a:solidFill>
                <a:schemeClr val="tx1"/>
              </a:solidFill>
            </a:rPr>
            <a:t>四</a:t>
          </a:r>
        </a:p>
      </dgm:t>
    </dgm:pt>
    <dgm:pt modelId="{9CA1F6D1-FFD0-4EC5-86C6-E229918F4976}" type="parTrans" cxnId="{6A3765BE-329C-4A92-932B-C7EEAA9027F1}">
      <dgm:prSet/>
      <dgm:spPr/>
      <dgm:t>
        <a:bodyPr/>
        <a:lstStyle/>
        <a:p>
          <a:endParaRPr lang="zh-CN" altLang="en-US"/>
        </a:p>
      </dgm:t>
    </dgm:pt>
    <dgm:pt modelId="{EB8DEE5E-4A00-49BF-A760-C07AA86C1EE7}" type="sibTrans" cxnId="{6A3765BE-329C-4A92-932B-C7EEAA9027F1}">
      <dgm:prSet/>
      <dgm:spPr/>
      <dgm:t>
        <a:bodyPr/>
        <a:lstStyle/>
        <a:p>
          <a:endParaRPr lang="zh-CN" altLang="en-US"/>
        </a:p>
      </dgm:t>
    </dgm:pt>
    <dgm:pt modelId="{9833C46B-4EED-4A13-BDF6-75C6DBC35B23}">
      <dgm:prSet/>
      <dgm:spPr/>
      <dgm:t>
        <a:bodyPr/>
        <a:lstStyle/>
        <a:p>
          <a:r>
            <a:rPr lang="zh-CN" altLang="en-US" b="1" i="0" dirty="0"/>
            <a:t>为市场监管部门对经营活动的监管提供了法律依据</a:t>
          </a:r>
          <a:endParaRPr lang="zh-CN" altLang="en-US" dirty="0"/>
        </a:p>
      </dgm:t>
    </dgm:pt>
    <dgm:pt modelId="{CC3BBF44-CBBC-46CE-BD4E-13C24D91CC22}" type="parTrans" cxnId="{C7DF9447-55A1-4E05-B6D1-C7268375E574}">
      <dgm:prSet/>
      <dgm:spPr/>
      <dgm:t>
        <a:bodyPr/>
        <a:lstStyle/>
        <a:p>
          <a:endParaRPr lang="zh-CN" altLang="en-US"/>
        </a:p>
      </dgm:t>
    </dgm:pt>
    <dgm:pt modelId="{77E2D3B8-6094-422B-8851-37B00217F067}" type="sibTrans" cxnId="{C7DF9447-55A1-4E05-B6D1-C7268375E574}">
      <dgm:prSet/>
      <dgm:spPr/>
      <dgm:t>
        <a:bodyPr/>
        <a:lstStyle/>
        <a:p>
          <a:endParaRPr lang="zh-CN" altLang="en-US"/>
        </a:p>
      </dgm:t>
    </dgm:pt>
    <dgm:pt modelId="{09DC8EC4-474D-4565-ABA3-4ABA5C1F1DC0}" type="pres">
      <dgm:prSet presAssocID="{F850071B-01C4-499F-94B2-308F2348963F}" presName="linearFlow" presStyleCnt="0">
        <dgm:presLayoutVars>
          <dgm:dir/>
          <dgm:animLvl val="lvl"/>
          <dgm:resizeHandles val="exact"/>
        </dgm:presLayoutVars>
      </dgm:prSet>
      <dgm:spPr/>
    </dgm:pt>
    <dgm:pt modelId="{E49E84C1-C213-490A-AA0D-838C1D66BC08}" type="pres">
      <dgm:prSet presAssocID="{E33AC6BB-3BFA-4293-95AF-97432416AE43}" presName="composite" presStyleCnt="0"/>
      <dgm:spPr/>
    </dgm:pt>
    <dgm:pt modelId="{99F18046-C75B-4389-9EC0-2366DDA809D7}" type="pres">
      <dgm:prSet presAssocID="{E33AC6BB-3BFA-4293-95AF-97432416AE43}" presName="parentText" presStyleLbl="alignNode1" presStyleIdx="0" presStyleCnt="4">
        <dgm:presLayoutVars>
          <dgm:chMax val="1"/>
          <dgm:bulletEnabled val="1"/>
        </dgm:presLayoutVars>
      </dgm:prSet>
      <dgm:spPr/>
    </dgm:pt>
    <dgm:pt modelId="{970CCF5C-B1C0-4B55-819F-7EF59595E5A2}" type="pres">
      <dgm:prSet presAssocID="{E33AC6BB-3BFA-4293-95AF-97432416AE43}" presName="descendantText" presStyleLbl="alignAcc1" presStyleIdx="0" presStyleCnt="4">
        <dgm:presLayoutVars>
          <dgm:bulletEnabled val="1"/>
        </dgm:presLayoutVars>
      </dgm:prSet>
      <dgm:spPr/>
    </dgm:pt>
    <dgm:pt modelId="{75C74253-CDB3-4721-9556-213E79107387}" type="pres">
      <dgm:prSet presAssocID="{96B8556D-0BCD-4E7D-9557-96C2A0F82D16}" presName="sp" presStyleCnt="0"/>
      <dgm:spPr/>
    </dgm:pt>
    <dgm:pt modelId="{E1A17212-F34A-456A-A28C-99C82BF6FC65}" type="pres">
      <dgm:prSet presAssocID="{F71DA8D5-24F3-42BC-B3E8-6E1C2B3FCD96}" presName="composite" presStyleCnt="0"/>
      <dgm:spPr/>
    </dgm:pt>
    <dgm:pt modelId="{E8BE3E61-C06F-432F-ADF6-63FE67509DF5}" type="pres">
      <dgm:prSet presAssocID="{F71DA8D5-24F3-42BC-B3E8-6E1C2B3FCD96}" presName="parentText" presStyleLbl="alignNode1" presStyleIdx="1" presStyleCnt="4">
        <dgm:presLayoutVars>
          <dgm:chMax val="1"/>
          <dgm:bulletEnabled val="1"/>
        </dgm:presLayoutVars>
      </dgm:prSet>
      <dgm:spPr/>
    </dgm:pt>
    <dgm:pt modelId="{2C9CC8DE-9804-45D4-9DA5-059887BA4FD4}" type="pres">
      <dgm:prSet presAssocID="{F71DA8D5-24F3-42BC-B3E8-6E1C2B3FCD96}" presName="descendantText" presStyleLbl="alignAcc1" presStyleIdx="1" presStyleCnt="4">
        <dgm:presLayoutVars>
          <dgm:bulletEnabled val="1"/>
        </dgm:presLayoutVars>
      </dgm:prSet>
      <dgm:spPr/>
    </dgm:pt>
    <dgm:pt modelId="{7041CC1F-F8CB-4B53-96AD-FF4C8EED5E0F}" type="pres">
      <dgm:prSet presAssocID="{DB3BAF22-1FEA-4D54-9633-915DCB47C18E}" presName="sp" presStyleCnt="0"/>
      <dgm:spPr/>
    </dgm:pt>
    <dgm:pt modelId="{42EA3012-9B70-4883-8F9F-3FD25830945C}" type="pres">
      <dgm:prSet presAssocID="{EC2941BE-633D-4EF6-8198-ABE3EDCC09EC}" presName="composite" presStyleCnt="0"/>
      <dgm:spPr/>
    </dgm:pt>
    <dgm:pt modelId="{7C767D66-14FA-4588-A10B-48CCAE502042}" type="pres">
      <dgm:prSet presAssocID="{EC2941BE-633D-4EF6-8198-ABE3EDCC09EC}" presName="parentText" presStyleLbl="alignNode1" presStyleIdx="2" presStyleCnt="4">
        <dgm:presLayoutVars>
          <dgm:chMax val="1"/>
          <dgm:bulletEnabled val="1"/>
        </dgm:presLayoutVars>
      </dgm:prSet>
      <dgm:spPr/>
    </dgm:pt>
    <dgm:pt modelId="{E0DCD54D-75B6-4F60-A623-18755A224AE6}" type="pres">
      <dgm:prSet presAssocID="{EC2941BE-633D-4EF6-8198-ABE3EDCC09EC}" presName="descendantText" presStyleLbl="alignAcc1" presStyleIdx="2" presStyleCnt="4" custScaleX="100835">
        <dgm:presLayoutVars>
          <dgm:bulletEnabled val="1"/>
        </dgm:presLayoutVars>
      </dgm:prSet>
      <dgm:spPr/>
    </dgm:pt>
    <dgm:pt modelId="{7F8E5E89-8E87-4275-B9CF-9C80D4466B2B}" type="pres">
      <dgm:prSet presAssocID="{D68E702D-997E-4162-9C63-544906251B66}" presName="sp" presStyleCnt="0"/>
      <dgm:spPr/>
    </dgm:pt>
    <dgm:pt modelId="{E2744E4B-69A3-4F35-8D6E-75FBFD2A22DF}" type="pres">
      <dgm:prSet presAssocID="{10105D23-1B5C-4674-A210-CA8B13020B5D}" presName="composite" presStyleCnt="0"/>
      <dgm:spPr/>
    </dgm:pt>
    <dgm:pt modelId="{56EAFFFB-25AA-4909-899A-9FE96D05E594}" type="pres">
      <dgm:prSet presAssocID="{10105D23-1B5C-4674-A210-CA8B13020B5D}" presName="parentText" presStyleLbl="alignNode1" presStyleIdx="3" presStyleCnt="4" custLinFactNeighborX="1043" custLinFactNeighborY="2921">
        <dgm:presLayoutVars>
          <dgm:chMax val="1"/>
          <dgm:bulletEnabled val="1"/>
        </dgm:presLayoutVars>
      </dgm:prSet>
      <dgm:spPr/>
    </dgm:pt>
    <dgm:pt modelId="{02527744-F389-4502-BF22-F7F1EEB4BA30}" type="pres">
      <dgm:prSet presAssocID="{10105D23-1B5C-4674-A210-CA8B13020B5D}" presName="descendantText" presStyleLbl="alignAcc1" presStyleIdx="3" presStyleCnt="4">
        <dgm:presLayoutVars>
          <dgm:bulletEnabled val="1"/>
        </dgm:presLayoutVars>
      </dgm:prSet>
      <dgm:spPr/>
    </dgm:pt>
  </dgm:ptLst>
  <dgm:cxnLst>
    <dgm:cxn modelId="{69B8B403-6AB8-4921-AF9E-94AAAD5F8A8E}" type="presOf" srcId="{F850071B-01C4-499F-94B2-308F2348963F}" destId="{09DC8EC4-474D-4565-ABA3-4ABA5C1F1DC0}" srcOrd="0" destOrd="0" presId="urn:microsoft.com/office/officeart/2005/8/layout/chevron2"/>
    <dgm:cxn modelId="{1E13200B-38E4-45E7-BCEB-93CCCF17142F}" srcId="{F850071B-01C4-499F-94B2-308F2348963F}" destId="{F71DA8D5-24F3-42BC-B3E8-6E1C2B3FCD96}" srcOrd="1" destOrd="0" parTransId="{10988B91-3102-45FC-984B-75C50A73CBC0}" sibTransId="{DB3BAF22-1FEA-4D54-9633-915DCB47C18E}"/>
    <dgm:cxn modelId="{B6CB491B-53D5-45F5-BC34-A56584A6CEC0}" srcId="{E33AC6BB-3BFA-4293-95AF-97432416AE43}" destId="{DC5B1DE6-233F-4F30-83DA-12A96309B411}" srcOrd="0" destOrd="0" parTransId="{7B595C63-DFD8-4C8F-A4EC-5E747742A4BF}" sibTransId="{4337E009-E73B-4EF4-8175-A012D8487D7B}"/>
    <dgm:cxn modelId="{6BB84438-5FD6-401E-93D1-CC6C2F437702}" srcId="{EC2941BE-633D-4EF6-8198-ABE3EDCC09EC}" destId="{B83A41DA-C07B-424A-AAE1-28415C63C9FA}" srcOrd="0" destOrd="0" parTransId="{1B1EB10A-CC49-4B07-8315-54DA7090D8A9}" sibTransId="{CE2F99A3-7999-4F79-983C-876ECD8765E6}"/>
    <dgm:cxn modelId="{F2738038-CD37-4CED-8C03-ACDC49568D52}" type="presOf" srcId="{10105D23-1B5C-4674-A210-CA8B13020B5D}" destId="{56EAFFFB-25AA-4909-899A-9FE96D05E594}" srcOrd="0" destOrd="0" presId="urn:microsoft.com/office/officeart/2005/8/layout/chevron2"/>
    <dgm:cxn modelId="{4B1FD843-A9F7-458E-B3D7-56027DFE23E7}" type="presOf" srcId="{B83A41DA-C07B-424A-AAE1-28415C63C9FA}" destId="{E0DCD54D-75B6-4F60-A623-18755A224AE6}" srcOrd="0" destOrd="0" presId="urn:microsoft.com/office/officeart/2005/8/layout/chevron2"/>
    <dgm:cxn modelId="{FA0F9C44-2AD6-485D-8334-6043B1B1EEC8}" type="presOf" srcId="{DC5B1DE6-233F-4F30-83DA-12A96309B411}" destId="{970CCF5C-B1C0-4B55-819F-7EF59595E5A2}" srcOrd="0" destOrd="0" presId="urn:microsoft.com/office/officeart/2005/8/layout/chevron2"/>
    <dgm:cxn modelId="{C7DF9447-55A1-4E05-B6D1-C7268375E574}" srcId="{10105D23-1B5C-4674-A210-CA8B13020B5D}" destId="{9833C46B-4EED-4A13-BDF6-75C6DBC35B23}" srcOrd="0" destOrd="0" parTransId="{CC3BBF44-CBBC-46CE-BD4E-13C24D91CC22}" sibTransId="{77E2D3B8-6094-422B-8851-37B00217F067}"/>
    <dgm:cxn modelId="{36CBF74E-3AC7-4974-AA9D-C09DFAA03F4A}" type="presOf" srcId="{EC2941BE-633D-4EF6-8198-ABE3EDCC09EC}" destId="{7C767D66-14FA-4588-A10B-48CCAE502042}" srcOrd="0" destOrd="0" presId="urn:microsoft.com/office/officeart/2005/8/layout/chevron2"/>
    <dgm:cxn modelId="{F58D7156-3AF7-46DE-85E8-F3F9E3FF850E}" srcId="{F71DA8D5-24F3-42BC-B3E8-6E1C2B3FCD96}" destId="{42931994-34AC-4E63-A0D8-C5EE12387C85}" srcOrd="0" destOrd="0" parTransId="{3A23C44C-DE14-493D-8E09-B64C59E6C52B}" sibTransId="{6702B5DB-6060-48D6-BC89-C9F7CA7C95CC}"/>
    <dgm:cxn modelId="{294B9A7C-C2B1-41B0-86C3-ACE42BE7D7FF}" type="presOf" srcId="{42931994-34AC-4E63-A0D8-C5EE12387C85}" destId="{2C9CC8DE-9804-45D4-9DA5-059887BA4FD4}" srcOrd="0" destOrd="0" presId="urn:microsoft.com/office/officeart/2005/8/layout/chevron2"/>
    <dgm:cxn modelId="{13ED4D9A-6472-44AC-A0A7-489C828673F6}" type="presOf" srcId="{9833C46B-4EED-4A13-BDF6-75C6DBC35B23}" destId="{02527744-F389-4502-BF22-F7F1EEB4BA30}" srcOrd="0" destOrd="0" presId="urn:microsoft.com/office/officeart/2005/8/layout/chevron2"/>
    <dgm:cxn modelId="{8E7AFEBA-29D0-42C3-91B3-2F5CE3741C19}" srcId="{F850071B-01C4-499F-94B2-308F2348963F}" destId="{EC2941BE-633D-4EF6-8198-ABE3EDCC09EC}" srcOrd="2" destOrd="0" parTransId="{0AFAE82D-8AE3-4635-B3E2-9BBAB8FFE78A}" sibTransId="{D68E702D-997E-4162-9C63-544906251B66}"/>
    <dgm:cxn modelId="{6A3765BE-329C-4A92-932B-C7EEAA9027F1}" srcId="{F850071B-01C4-499F-94B2-308F2348963F}" destId="{10105D23-1B5C-4674-A210-CA8B13020B5D}" srcOrd="3" destOrd="0" parTransId="{9CA1F6D1-FFD0-4EC5-86C6-E229918F4976}" sibTransId="{EB8DEE5E-4A00-49BF-A760-C07AA86C1EE7}"/>
    <dgm:cxn modelId="{EFFE4ECD-7786-4283-8B55-6BC7BEB0AABC}" srcId="{F850071B-01C4-499F-94B2-308F2348963F}" destId="{E33AC6BB-3BFA-4293-95AF-97432416AE43}" srcOrd="0" destOrd="0" parTransId="{52F5A4A2-AE9C-450D-83E2-BE3D3DCE3D3C}" sibTransId="{96B8556D-0BCD-4E7D-9557-96C2A0F82D16}"/>
    <dgm:cxn modelId="{175D02E9-9F40-450A-A049-0AE760126BA1}" type="presOf" srcId="{E33AC6BB-3BFA-4293-95AF-97432416AE43}" destId="{99F18046-C75B-4389-9EC0-2366DDA809D7}" srcOrd="0" destOrd="0" presId="urn:microsoft.com/office/officeart/2005/8/layout/chevron2"/>
    <dgm:cxn modelId="{0AA8E3FD-2145-4F3E-BFFD-074FB58E1AA7}" type="presOf" srcId="{F71DA8D5-24F3-42BC-B3E8-6E1C2B3FCD96}" destId="{E8BE3E61-C06F-432F-ADF6-63FE67509DF5}" srcOrd="0" destOrd="0" presId="urn:microsoft.com/office/officeart/2005/8/layout/chevron2"/>
    <dgm:cxn modelId="{39D43263-D5B1-403C-A3B4-8D3D2F715D8B}" type="presParOf" srcId="{09DC8EC4-474D-4565-ABA3-4ABA5C1F1DC0}" destId="{E49E84C1-C213-490A-AA0D-838C1D66BC08}" srcOrd="0" destOrd="0" presId="urn:microsoft.com/office/officeart/2005/8/layout/chevron2"/>
    <dgm:cxn modelId="{7701B3AD-AEA3-432A-BB16-AD4298B59E88}" type="presParOf" srcId="{E49E84C1-C213-490A-AA0D-838C1D66BC08}" destId="{99F18046-C75B-4389-9EC0-2366DDA809D7}" srcOrd="0" destOrd="0" presId="urn:microsoft.com/office/officeart/2005/8/layout/chevron2"/>
    <dgm:cxn modelId="{B358D3F9-A7B3-4330-9ABF-94FED6A06542}" type="presParOf" srcId="{E49E84C1-C213-490A-AA0D-838C1D66BC08}" destId="{970CCF5C-B1C0-4B55-819F-7EF59595E5A2}" srcOrd="1" destOrd="0" presId="urn:microsoft.com/office/officeart/2005/8/layout/chevron2"/>
    <dgm:cxn modelId="{DAA3F066-9400-413D-8B2B-9AA30ADE5ABD}" type="presParOf" srcId="{09DC8EC4-474D-4565-ABA3-4ABA5C1F1DC0}" destId="{75C74253-CDB3-4721-9556-213E79107387}" srcOrd="1" destOrd="0" presId="urn:microsoft.com/office/officeart/2005/8/layout/chevron2"/>
    <dgm:cxn modelId="{AC2BDD16-72E2-4D30-BE27-568B321AF24A}" type="presParOf" srcId="{09DC8EC4-474D-4565-ABA3-4ABA5C1F1DC0}" destId="{E1A17212-F34A-456A-A28C-99C82BF6FC65}" srcOrd="2" destOrd="0" presId="urn:microsoft.com/office/officeart/2005/8/layout/chevron2"/>
    <dgm:cxn modelId="{0EA8C3E0-7821-40B1-923E-41382DC47A56}" type="presParOf" srcId="{E1A17212-F34A-456A-A28C-99C82BF6FC65}" destId="{E8BE3E61-C06F-432F-ADF6-63FE67509DF5}" srcOrd="0" destOrd="0" presId="urn:microsoft.com/office/officeart/2005/8/layout/chevron2"/>
    <dgm:cxn modelId="{DED28B31-706D-41DF-B775-ADDA5DF10B4D}" type="presParOf" srcId="{E1A17212-F34A-456A-A28C-99C82BF6FC65}" destId="{2C9CC8DE-9804-45D4-9DA5-059887BA4FD4}" srcOrd="1" destOrd="0" presId="urn:microsoft.com/office/officeart/2005/8/layout/chevron2"/>
    <dgm:cxn modelId="{0D0FE923-31AA-4B8B-BCAB-79DA2AD8230C}" type="presParOf" srcId="{09DC8EC4-474D-4565-ABA3-4ABA5C1F1DC0}" destId="{7041CC1F-F8CB-4B53-96AD-FF4C8EED5E0F}" srcOrd="3" destOrd="0" presId="urn:microsoft.com/office/officeart/2005/8/layout/chevron2"/>
    <dgm:cxn modelId="{E4E14CE0-EC81-47CF-A294-BFC02EF85389}" type="presParOf" srcId="{09DC8EC4-474D-4565-ABA3-4ABA5C1F1DC0}" destId="{42EA3012-9B70-4883-8F9F-3FD25830945C}" srcOrd="4" destOrd="0" presId="urn:microsoft.com/office/officeart/2005/8/layout/chevron2"/>
    <dgm:cxn modelId="{96E5D00D-4324-48EA-9D35-58622925B039}" type="presParOf" srcId="{42EA3012-9B70-4883-8F9F-3FD25830945C}" destId="{7C767D66-14FA-4588-A10B-48CCAE502042}" srcOrd="0" destOrd="0" presId="urn:microsoft.com/office/officeart/2005/8/layout/chevron2"/>
    <dgm:cxn modelId="{76E5D54E-A3D7-4CCB-BEB9-082CAD48ACDD}" type="presParOf" srcId="{42EA3012-9B70-4883-8F9F-3FD25830945C}" destId="{E0DCD54D-75B6-4F60-A623-18755A224AE6}" srcOrd="1" destOrd="0" presId="urn:microsoft.com/office/officeart/2005/8/layout/chevron2"/>
    <dgm:cxn modelId="{722268B8-BC7A-49B6-9E7D-9953B5F244A5}" type="presParOf" srcId="{09DC8EC4-474D-4565-ABA3-4ABA5C1F1DC0}" destId="{7F8E5E89-8E87-4275-B9CF-9C80D4466B2B}" srcOrd="5" destOrd="0" presId="urn:microsoft.com/office/officeart/2005/8/layout/chevron2"/>
    <dgm:cxn modelId="{6D7AA31C-B43E-4306-A12A-BF95D30FFF81}" type="presParOf" srcId="{09DC8EC4-474D-4565-ABA3-4ABA5C1F1DC0}" destId="{E2744E4B-69A3-4F35-8D6E-75FBFD2A22DF}" srcOrd="6" destOrd="0" presId="urn:microsoft.com/office/officeart/2005/8/layout/chevron2"/>
    <dgm:cxn modelId="{C0B2D2F6-E879-45CC-B40D-3E16C5DDD936}" type="presParOf" srcId="{E2744E4B-69A3-4F35-8D6E-75FBFD2A22DF}" destId="{56EAFFFB-25AA-4909-899A-9FE96D05E594}" srcOrd="0" destOrd="0" presId="urn:microsoft.com/office/officeart/2005/8/layout/chevron2"/>
    <dgm:cxn modelId="{222F2F05-1547-4AC1-B113-E816B741ECC5}" type="presParOf" srcId="{E2744E4B-69A3-4F35-8D6E-75FBFD2A22DF}" destId="{02527744-F389-4502-BF22-F7F1EEB4BA3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EB084-CAF1-4205-9BFD-50B714F6CA0C}">
      <dsp:nvSpPr>
        <dsp:cNvPr id="0" name=""/>
        <dsp:cNvSpPr/>
      </dsp:nvSpPr>
      <dsp:spPr>
        <a:xfrm>
          <a:off x="467236" y="0"/>
          <a:ext cx="2366682" cy="236668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560D86-97E3-4D20-B013-DAC2417ADE2C}">
      <dsp:nvSpPr>
        <dsp:cNvPr id="0" name=""/>
        <dsp:cNvSpPr/>
      </dsp:nvSpPr>
      <dsp:spPr>
        <a:xfrm>
          <a:off x="1523118" y="231215"/>
          <a:ext cx="2142896" cy="56023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solidFill>
                <a:prstClr val="black"/>
              </a:solidFill>
              <a:latin typeface="宋体" panose="02010600030101010101" pitchFamily="2" charset="-122"/>
              <a:ea typeface="宋体" panose="02010600030101010101" pitchFamily="2" charset="-122"/>
            </a:rPr>
            <a:t>社会生活的百科全书</a:t>
          </a:r>
          <a:endParaRPr lang="zh-CN" altLang="en-US" sz="1600" b="1" kern="1200" dirty="0">
            <a:latin typeface="宋体" panose="02010600030101010101" pitchFamily="2" charset="-122"/>
            <a:ea typeface="宋体" panose="02010600030101010101" pitchFamily="2" charset="-122"/>
          </a:endParaRPr>
        </a:p>
      </dsp:txBody>
      <dsp:txXfrm>
        <a:off x="1550467" y="258564"/>
        <a:ext cx="2088198" cy="505540"/>
      </dsp:txXfrm>
    </dsp:sp>
    <dsp:sp modelId="{F372B764-0B33-4CB1-832C-05AADBAD8A35}">
      <dsp:nvSpPr>
        <dsp:cNvPr id="0" name=""/>
        <dsp:cNvSpPr/>
      </dsp:nvSpPr>
      <dsp:spPr>
        <a:xfrm>
          <a:off x="1535494" y="874931"/>
          <a:ext cx="2118144" cy="56023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solidFill>
                <a:prstClr val="black"/>
              </a:solidFill>
              <a:latin typeface="宋体" panose="02010600030101010101" pitchFamily="2" charset="-122"/>
              <a:ea typeface="宋体" panose="02010600030101010101" pitchFamily="2" charset="-122"/>
              <a:cs typeface="+mn-cs"/>
            </a:rPr>
            <a:t>市场经济的基本法</a:t>
          </a:r>
        </a:p>
      </dsp:txBody>
      <dsp:txXfrm>
        <a:off x="1562843" y="902280"/>
        <a:ext cx="2063446" cy="505540"/>
      </dsp:txXfrm>
    </dsp:sp>
    <dsp:sp modelId="{FDC9D07C-E60B-4070-86FE-C1FAEC4210ED}">
      <dsp:nvSpPr>
        <dsp:cNvPr id="0" name=""/>
        <dsp:cNvSpPr/>
      </dsp:nvSpPr>
      <dsp:spPr>
        <a:xfrm>
          <a:off x="1555662" y="1549352"/>
          <a:ext cx="2104699" cy="56023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solidFill>
                <a:prstClr val="black"/>
              </a:solidFill>
              <a:latin typeface="宋体" panose="02010600030101010101" pitchFamily="2" charset="-122"/>
              <a:ea typeface="宋体" panose="02010600030101010101" pitchFamily="2" charset="-122"/>
              <a:cs typeface="+mn-cs"/>
            </a:rPr>
            <a:t>社会学意义上的宪法</a:t>
          </a:r>
        </a:p>
      </dsp:txBody>
      <dsp:txXfrm>
        <a:off x="1583011" y="1576701"/>
        <a:ext cx="2050001" cy="505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18046-C75B-4389-9EC0-2366DDA809D7}">
      <dsp:nvSpPr>
        <dsp:cNvPr id="0" name=""/>
        <dsp:cNvSpPr/>
      </dsp:nvSpPr>
      <dsp:spPr>
        <a:xfrm rot="5400000">
          <a:off x="-149869" y="141559"/>
          <a:ext cx="920767" cy="644537"/>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solidFill>
                <a:schemeClr val="tx1"/>
              </a:solidFill>
            </a:rPr>
            <a:t>一</a:t>
          </a:r>
        </a:p>
      </dsp:txBody>
      <dsp:txXfrm rot="-5400000">
        <a:off x="-11753" y="325713"/>
        <a:ext cx="644537" cy="276230"/>
      </dsp:txXfrm>
    </dsp:sp>
    <dsp:sp modelId="{970CCF5C-B1C0-4B55-819F-7EF59595E5A2}">
      <dsp:nvSpPr>
        <dsp:cNvPr id="0" name=""/>
        <dsp:cNvSpPr/>
      </dsp:nvSpPr>
      <dsp:spPr>
        <a:xfrm rot="5400000">
          <a:off x="3148755" y="-2512527"/>
          <a:ext cx="598813" cy="5630758"/>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altLang="en-US" sz="1800" b="1" i="0" kern="1200" dirty="0"/>
            <a:t>规定了市场监管部门行使职权的边界</a:t>
          </a:r>
          <a:endParaRPr lang="zh-CN" altLang="en-US" sz="1800" kern="1200" dirty="0"/>
        </a:p>
      </dsp:txBody>
      <dsp:txXfrm rot="-5400000">
        <a:off x="632783" y="32677"/>
        <a:ext cx="5601526" cy="540349"/>
      </dsp:txXfrm>
    </dsp:sp>
    <dsp:sp modelId="{E8BE3E61-C06F-432F-ADF6-63FE67509DF5}">
      <dsp:nvSpPr>
        <dsp:cNvPr id="0" name=""/>
        <dsp:cNvSpPr/>
      </dsp:nvSpPr>
      <dsp:spPr>
        <a:xfrm rot="5400000">
          <a:off x="-149869" y="909724"/>
          <a:ext cx="920767" cy="644537"/>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solidFill>
                <a:schemeClr val="tx1"/>
              </a:solidFill>
            </a:rPr>
            <a:t>二</a:t>
          </a:r>
          <a:endParaRPr lang="zh-CN" altLang="en-US" sz="1600" b="1" kern="1200" dirty="0">
            <a:solidFill>
              <a:schemeClr val="tx1"/>
            </a:solidFill>
          </a:endParaRPr>
        </a:p>
      </dsp:txBody>
      <dsp:txXfrm rot="-5400000">
        <a:off x="-11753" y="1093878"/>
        <a:ext cx="644537" cy="276230"/>
      </dsp:txXfrm>
    </dsp:sp>
    <dsp:sp modelId="{2C9CC8DE-9804-45D4-9DA5-059887BA4FD4}">
      <dsp:nvSpPr>
        <dsp:cNvPr id="0" name=""/>
        <dsp:cNvSpPr/>
      </dsp:nvSpPr>
      <dsp:spPr>
        <a:xfrm rot="5400000">
          <a:off x="3148912" y="-1744520"/>
          <a:ext cx="598499" cy="5630758"/>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altLang="en-US" sz="1800" b="1" i="0" kern="1200" dirty="0"/>
            <a:t>对市场监管相关法律概念进行了明确</a:t>
          </a:r>
          <a:endParaRPr lang="zh-CN" altLang="en-US" sz="1800" kern="1200" dirty="0"/>
        </a:p>
      </dsp:txBody>
      <dsp:txXfrm rot="-5400000">
        <a:off x="632783" y="800825"/>
        <a:ext cx="5601542" cy="540067"/>
      </dsp:txXfrm>
    </dsp:sp>
    <dsp:sp modelId="{7C767D66-14FA-4588-A10B-48CCAE502042}">
      <dsp:nvSpPr>
        <dsp:cNvPr id="0" name=""/>
        <dsp:cNvSpPr/>
      </dsp:nvSpPr>
      <dsp:spPr>
        <a:xfrm rot="5400000">
          <a:off x="-149869" y="1677888"/>
          <a:ext cx="920767" cy="644537"/>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solidFill>
                <a:schemeClr val="tx1"/>
              </a:solidFill>
            </a:rPr>
            <a:t>三</a:t>
          </a:r>
        </a:p>
      </dsp:txBody>
      <dsp:txXfrm rot="-5400000">
        <a:off x="-11753" y="1862042"/>
        <a:ext cx="644537" cy="276230"/>
      </dsp:txXfrm>
    </dsp:sp>
    <dsp:sp modelId="{E0DCD54D-75B6-4F60-A623-18755A224AE6}">
      <dsp:nvSpPr>
        <dsp:cNvPr id="0" name=""/>
        <dsp:cNvSpPr/>
      </dsp:nvSpPr>
      <dsp:spPr>
        <a:xfrm rot="5400000">
          <a:off x="3148912" y="-999864"/>
          <a:ext cx="598499" cy="5677775"/>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altLang="en-US" sz="1800" b="1" i="0" kern="1200" dirty="0"/>
            <a:t>对市场监管相关行政行为直接提出了要求</a:t>
          </a:r>
          <a:endParaRPr lang="zh-CN" altLang="en-US" sz="1800" kern="1200" dirty="0"/>
        </a:p>
      </dsp:txBody>
      <dsp:txXfrm rot="-5400000">
        <a:off x="609274" y="1568990"/>
        <a:ext cx="5648559" cy="540067"/>
      </dsp:txXfrm>
    </dsp:sp>
    <dsp:sp modelId="{56EAFFFB-25AA-4909-899A-9FE96D05E594}">
      <dsp:nvSpPr>
        <dsp:cNvPr id="0" name=""/>
        <dsp:cNvSpPr/>
      </dsp:nvSpPr>
      <dsp:spPr>
        <a:xfrm rot="5400000">
          <a:off x="-143146" y="2449497"/>
          <a:ext cx="920767" cy="644537"/>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solidFill>
                <a:schemeClr val="tx1"/>
              </a:solidFill>
            </a:rPr>
            <a:t>四</a:t>
          </a:r>
        </a:p>
      </dsp:txBody>
      <dsp:txXfrm rot="-5400000">
        <a:off x="-5030" y="2633651"/>
        <a:ext cx="644537" cy="276230"/>
      </dsp:txXfrm>
    </dsp:sp>
    <dsp:sp modelId="{02527744-F389-4502-BF22-F7F1EEB4BA30}">
      <dsp:nvSpPr>
        <dsp:cNvPr id="0" name=""/>
        <dsp:cNvSpPr/>
      </dsp:nvSpPr>
      <dsp:spPr>
        <a:xfrm rot="5400000">
          <a:off x="3148912" y="-208192"/>
          <a:ext cx="598499" cy="5630758"/>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altLang="en-US" sz="1800" b="1" i="0" kern="1200" dirty="0"/>
            <a:t>为市场监管部门对经营活动的监管提供了法律依据</a:t>
          </a:r>
          <a:endParaRPr lang="zh-CN" altLang="en-US" sz="1800" kern="1200" dirty="0"/>
        </a:p>
      </dsp:txBody>
      <dsp:txXfrm rot="-5400000">
        <a:off x="632783" y="2337153"/>
        <a:ext cx="5601542" cy="54006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A464F1-3FF6-4684-914E-3FFC6B422175}" type="datetimeFigureOut">
              <a:rPr lang="zh-CN" altLang="en-US" smtClean="0"/>
              <a:pPr/>
              <a:t>2020/7/17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A779FD-D16A-4B4E-A7C4-CB4F4D0A391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3A779FD-D16A-4B4E-A7C4-CB4F4D0A391C}" type="slidenum">
              <a:rPr lang="zh-CN" altLang="en-US" smtClean="0"/>
              <a:pPr/>
              <a:t>1</a:t>
            </a:fld>
            <a:endParaRPr lang="zh-CN" altLang="en-US"/>
          </a:p>
        </p:txBody>
      </p:sp>
    </p:spTree>
    <p:extLst>
      <p:ext uri="{BB962C8B-B14F-4D97-AF65-F5344CB8AC3E}">
        <p14:creationId xmlns:p14="http://schemas.microsoft.com/office/powerpoint/2010/main" val="532420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A779FD-D16A-4B4E-A7C4-CB4F4D0A391C}" type="slidenum">
              <a:rPr lang="zh-CN" altLang="en-US" smtClean="0"/>
              <a:pPr/>
              <a:t>19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标题和内容">
    <p:spTree>
      <p:nvGrpSpPr>
        <p:cNvPr id="1" name=""/>
        <p:cNvGrpSpPr/>
        <p:nvPr/>
      </p:nvGrpSpPr>
      <p:grpSpPr>
        <a:xfrm>
          <a:off x="0" y="0"/>
          <a:ext cx="0" cy="0"/>
          <a:chOff x="0" y="0"/>
          <a:chExt cx="0" cy="0"/>
        </a:xfrm>
      </p:grpSpPr>
      <p:sp>
        <p:nvSpPr>
          <p:cNvPr id="8" name="矩形 7"/>
          <p:cNvSpPr/>
          <p:nvPr userDrawn="1"/>
        </p:nvSpPr>
        <p:spPr>
          <a:xfrm>
            <a:off x="0" y="0"/>
            <a:ext cx="9144000" cy="5143500"/>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userDrawn="1"/>
        </p:nvCxnSpPr>
        <p:spPr>
          <a:xfrm>
            <a:off x="604270" y="555526"/>
            <a:ext cx="829264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33997" y="4224380"/>
            <a:ext cx="2236510" cy="338554"/>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广州市市场监督管理局</a:t>
            </a:r>
          </a:p>
        </p:txBody>
      </p:sp>
      <p:sp>
        <p:nvSpPr>
          <p:cNvPr id="4" name="文本框 9"/>
          <p:cNvSpPr txBox="1"/>
          <p:nvPr/>
        </p:nvSpPr>
        <p:spPr>
          <a:xfrm>
            <a:off x="-302560" y="988733"/>
            <a:ext cx="9083489" cy="2593018"/>
          </a:xfrm>
          <a:prstGeom prst="rect">
            <a:avLst/>
          </a:prstGeom>
          <a:noFill/>
        </p:spPr>
        <p:txBody>
          <a:bodyPr wrap="square" lIns="68580" tIns="34290" rIns="68580" bIns="34290" rtlCol="0" anchor="b">
            <a:spAutoFit/>
          </a:bodyPr>
          <a:lstStyle/>
          <a:p>
            <a:pPr algn="ctr"/>
            <a:r>
              <a:rPr lang="zh-CN" altLang="en-US" sz="6000" spc="-150" dirty="0">
                <a:blipFill>
                  <a:blip r:embed="rId4"/>
                  <a:stretch>
                    <a:fillRect/>
                  </a:stretch>
                </a:blipFill>
                <a:latin typeface="华文行楷" panose="02010800040101010101" pitchFamily="2" charset="-122"/>
                <a:ea typeface="华文行楷" panose="02010800040101010101" pitchFamily="2" charset="-122"/>
              </a:rPr>
              <a:t>中华人民共和国</a:t>
            </a:r>
            <a:endParaRPr lang="en-US" altLang="zh-CN" sz="6000" spc="-150" dirty="0">
              <a:blipFill>
                <a:blip r:embed="rId4"/>
                <a:stretch>
                  <a:fillRect/>
                </a:stretch>
              </a:blipFill>
              <a:latin typeface="华文行楷" panose="02010800040101010101" pitchFamily="2" charset="-122"/>
              <a:ea typeface="华文行楷" panose="02010800040101010101" pitchFamily="2" charset="-122"/>
            </a:endParaRPr>
          </a:p>
          <a:p>
            <a:pPr algn="ctr"/>
            <a:r>
              <a:rPr lang="zh-CN" altLang="en-US" sz="6000" spc="-150" dirty="0">
                <a:blipFill>
                  <a:blip r:embed="rId4"/>
                  <a:stretch>
                    <a:fillRect/>
                  </a:stretch>
                </a:blipFill>
                <a:latin typeface="华文行楷" panose="02010800040101010101" pitchFamily="2" charset="-122"/>
                <a:ea typeface="华文行楷" panose="02010800040101010101" pitchFamily="2" charset="-122"/>
              </a:rPr>
              <a:t>民法典</a:t>
            </a:r>
            <a:endParaRPr lang="en-US" altLang="zh-CN" sz="6000" spc="-150" dirty="0">
              <a:blipFill>
                <a:blip r:embed="rId4"/>
                <a:stretch>
                  <a:fillRect/>
                </a:stretch>
              </a:blipFill>
              <a:latin typeface="华文行楷" panose="02010800040101010101" pitchFamily="2" charset="-122"/>
              <a:ea typeface="华文行楷" panose="02010800040101010101" pitchFamily="2" charset="-122"/>
            </a:endParaRPr>
          </a:p>
          <a:p>
            <a:pPr algn="ctr"/>
            <a:r>
              <a:rPr lang="en-US" altLang="zh-CN" sz="4400" spc="-150" dirty="0">
                <a:blipFill>
                  <a:blip r:embed="rId4"/>
                  <a:stretch>
                    <a:fillRect/>
                  </a:stretch>
                </a:blipFill>
                <a:latin typeface="华文行楷" panose="02010800040101010101" pitchFamily="2" charset="-122"/>
                <a:ea typeface="华文行楷" panose="02010800040101010101" pitchFamily="2" charset="-122"/>
              </a:rPr>
              <a:t>                                </a:t>
            </a:r>
            <a:r>
              <a:rPr lang="en-US" altLang="zh-CN" sz="4000" spc="-150" dirty="0">
                <a:latin typeface="华文行楷" panose="02010800040101010101" pitchFamily="2" charset="-122"/>
                <a:ea typeface="华文行楷" panose="02010800040101010101" pitchFamily="2" charset="-122"/>
              </a:rPr>
              <a:t>——</a:t>
            </a:r>
            <a:r>
              <a:rPr lang="zh-CN" altLang="en-US" sz="4000" spc="-150" dirty="0">
                <a:latin typeface="华文行楷" panose="02010800040101010101" pitchFamily="2" charset="-122"/>
                <a:ea typeface="华文行楷" panose="02010800040101010101" pitchFamily="2" charset="-122"/>
              </a:rPr>
              <a:t>关于市场监管工作</a:t>
            </a:r>
            <a:endParaRPr lang="zh-CN" altLang="en-US" sz="4400" spc="-150" dirty="0">
              <a:latin typeface="华文行楷" panose="02010800040101010101" pitchFamily="2" charset="-122"/>
              <a:ea typeface="华文行楷" panose="02010800040101010101" pitchFamily="2" charset="-122"/>
            </a:endParaRPr>
          </a:p>
        </p:txBody>
      </p:sp>
      <p:sp>
        <p:nvSpPr>
          <p:cNvPr id="6" name="TextBox 4">
            <a:extLst>
              <a:ext uri="{FF2B5EF4-FFF2-40B4-BE49-F238E27FC236}">
                <a16:creationId xmlns:a16="http://schemas.microsoft.com/office/drawing/2014/main" id="{50F142BB-253E-4908-8CFF-22E23DC1AE60}"/>
              </a:ext>
            </a:extLst>
          </p:cNvPr>
          <p:cNvSpPr txBox="1"/>
          <p:nvPr/>
        </p:nvSpPr>
        <p:spPr>
          <a:xfrm>
            <a:off x="6838141" y="4560592"/>
            <a:ext cx="1228221" cy="338554"/>
          </a:xfrm>
          <a:prstGeom prst="rect">
            <a:avLst/>
          </a:prstGeom>
          <a:noFill/>
        </p:spPr>
        <p:txBody>
          <a:bodyPr wrap="none" rtlCol="0">
            <a:spAutoFit/>
          </a:bodyPr>
          <a:lstStyle/>
          <a:p>
            <a:r>
              <a:rPr lang="en-US" altLang="zh-CN" sz="1600" b="1" dirty="0">
                <a:latin typeface="微软雅黑" panose="020B0503020204020204" pitchFamily="34" charset="-122"/>
                <a:ea typeface="微软雅黑" panose="020B0503020204020204" pitchFamily="34" charset="-122"/>
              </a:rPr>
              <a:t>2020</a:t>
            </a:r>
            <a:r>
              <a:rPr lang="zh-CN" altLang="en-US" sz="1600" b="1" dirty="0">
                <a:latin typeface="微软雅黑" panose="020B0503020204020204" pitchFamily="34" charset="-122"/>
                <a:ea typeface="微软雅黑" panose="020B0503020204020204" pitchFamily="34" charset="-122"/>
              </a:rPr>
              <a:t>年</a:t>
            </a:r>
            <a:r>
              <a:rPr lang="en-US" altLang="zh-CN" sz="1600" b="1" dirty="0">
                <a:latin typeface="微软雅黑" panose="020B0503020204020204" pitchFamily="34" charset="-122"/>
                <a:ea typeface="微软雅黑" panose="020B0503020204020204" pitchFamily="34" charset="-122"/>
              </a:rPr>
              <a:t>7</a:t>
            </a:r>
            <a:r>
              <a:rPr lang="zh-CN" altLang="en-US" sz="1600" b="1" dirty="0">
                <a:latin typeface="微软雅黑" panose="020B0503020204020204" pitchFamily="34" charset="-122"/>
                <a:ea typeface="微软雅黑" panose="020B0503020204020204" pitchFamily="34" charset="-122"/>
              </a:rPr>
              <a:t>月</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7829">
        <p:random/>
      </p:transition>
    </mc:Choice>
    <mc:Fallback xmlns="">
      <p:transition spd="slow" advClick="0" advTm="782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08BCFD61-438B-4A74-B1BD-C3BAF2978BF0}"/>
              </a:ext>
            </a:extLst>
          </p:cNvPr>
          <p:cNvSpPr txBox="1"/>
          <p:nvPr/>
        </p:nvSpPr>
        <p:spPr>
          <a:xfrm>
            <a:off x="536859" y="186747"/>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800" b="1" dirty="0">
                <a:solidFill>
                  <a:srgbClr val="C00000"/>
                </a:solidFill>
                <a:latin typeface="微软雅黑" pitchFamily="34" charset="-122"/>
                <a:ea typeface="微软雅黑" pitchFamily="34" charset="-122"/>
              </a:rPr>
              <a:t>民法典对市场监管的新要求</a:t>
            </a:r>
          </a:p>
        </p:txBody>
      </p:sp>
      <p:sp>
        <p:nvSpPr>
          <p:cNvPr id="3" name="矩形 2">
            <a:extLst>
              <a:ext uri="{FF2B5EF4-FFF2-40B4-BE49-F238E27FC236}">
                <a16:creationId xmlns:a16="http://schemas.microsoft.com/office/drawing/2014/main" id="{C90B7C9B-ACAE-41EF-8E37-9139F6661D6F}"/>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矩形 3">
            <a:extLst>
              <a:ext uri="{FF2B5EF4-FFF2-40B4-BE49-F238E27FC236}">
                <a16:creationId xmlns:a16="http://schemas.microsoft.com/office/drawing/2014/main" id="{2697782A-C966-451B-BA1D-FEC81837BBFA}"/>
              </a:ext>
            </a:extLst>
          </p:cNvPr>
          <p:cNvSpPr/>
          <p:nvPr/>
        </p:nvSpPr>
        <p:spPr>
          <a:xfrm>
            <a:off x="632012" y="750448"/>
            <a:ext cx="3160060" cy="26894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b="1" dirty="0"/>
              <a:t>对市场监管相关法律概念进行了明确</a:t>
            </a:r>
            <a:endParaRPr lang="zh-CN" altLang="en-US" dirty="0"/>
          </a:p>
        </p:txBody>
      </p:sp>
      <p:sp>
        <p:nvSpPr>
          <p:cNvPr id="5" name="矩形: 圆角 4">
            <a:extLst>
              <a:ext uri="{FF2B5EF4-FFF2-40B4-BE49-F238E27FC236}">
                <a16:creationId xmlns:a16="http://schemas.microsoft.com/office/drawing/2014/main" id="{AD90CDBB-B02F-436A-934D-0B885C12A9E7}"/>
              </a:ext>
            </a:extLst>
          </p:cNvPr>
          <p:cNvSpPr/>
          <p:nvPr/>
        </p:nvSpPr>
        <p:spPr>
          <a:xfrm>
            <a:off x="536859" y="1350181"/>
            <a:ext cx="3496235" cy="2231042"/>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zh-CN" altLang="en-US" dirty="0">
                <a:solidFill>
                  <a:srgbClr val="000000"/>
                </a:solidFill>
                <a:latin typeface="宋体" panose="02010600030101010101" pitchFamily="2" charset="-122"/>
                <a:ea typeface="宋体" panose="02010600030101010101" pitchFamily="2" charset="-122"/>
              </a:rPr>
              <a:t>   </a:t>
            </a:r>
            <a:r>
              <a:rPr lang="en-US" altLang="zh-CN" dirty="0">
                <a:solidFill>
                  <a:srgbClr val="000000"/>
                </a:solidFill>
                <a:latin typeface="宋体" panose="02010600030101010101" pitchFamily="2" charset="-122"/>
                <a:ea typeface="宋体" panose="02010600030101010101" pitchFamily="2" charset="-122"/>
              </a:rPr>
              <a:t>《</a:t>
            </a:r>
            <a:r>
              <a:rPr lang="zh-CN" altLang="en-US" dirty="0">
                <a:solidFill>
                  <a:srgbClr val="000000"/>
                </a:solidFill>
                <a:latin typeface="宋体" panose="02010600030101010101" pitchFamily="2" charset="-122"/>
                <a:ea typeface="宋体" panose="02010600030101010101" pitchFamily="2" charset="-122"/>
              </a:rPr>
              <a:t>民法典</a:t>
            </a:r>
            <a:r>
              <a:rPr lang="en-US" altLang="zh-CN" dirty="0">
                <a:solidFill>
                  <a:srgbClr val="000000"/>
                </a:solidFill>
                <a:latin typeface="宋体" panose="02010600030101010101" pitchFamily="2" charset="-122"/>
                <a:ea typeface="宋体" panose="02010600030101010101" pitchFamily="2" charset="-122"/>
              </a:rPr>
              <a:t>》</a:t>
            </a:r>
            <a:r>
              <a:rPr lang="zh-CN" altLang="en-US" dirty="0">
                <a:solidFill>
                  <a:srgbClr val="000000"/>
                </a:solidFill>
                <a:latin typeface="宋体" panose="02010600030101010101" pitchFamily="2" charset="-122"/>
                <a:ea typeface="宋体" panose="02010600030101010101" pitchFamily="2" charset="-122"/>
              </a:rPr>
              <a:t>施行之前，市场主体的相关法律概念散见于各类单行法中，零散、缺乏统一性。</a:t>
            </a:r>
            <a:endParaRPr lang="en-US" altLang="zh-CN" dirty="0">
              <a:solidFill>
                <a:srgbClr val="000000"/>
              </a:solidFill>
              <a:latin typeface="宋体" panose="02010600030101010101" pitchFamily="2" charset="-122"/>
              <a:ea typeface="宋体" panose="02010600030101010101" pitchFamily="2" charset="-122"/>
            </a:endParaRPr>
          </a:p>
          <a:p>
            <a:pPr>
              <a:lnSpc>
                <a:spcPct val="150000"/>
              </a:lnSpc>
            </a:pPr>
            <a:r>
              <a:rPr lang="en-US" altLang="zh-CN" dirty="0">
                <a:solidFill>
                  <a:srgbClr val="000000"/>
                </a:solidFill>
                <a:latin typeface="宋体" panose="02010600030101010101" pitchFamily="2" charset="-122"/>
                <a:ea typeface="宋体" panose="02010600030101010101" pitchFamily="2" charset="-122"/>
              </a:rPr>
              <a:t>   《</a:t>
            </a:r>
            <a:r>
              <a:rPr lang="zh-CN" altLang="en-US" dirty="0">
                <a:solidFill>
                  <a:srgbClr val="000000"/>
                </a:solidFill>
                <a:latin typeface="宋体" panose="02010600030101010101" pitchFamily="2" charset="-122"/>
                <a:ea typeface="宋体" panose="02010600030101010101" pitchFamily="2" charset="-122"/>
              </a:rPr>
              <a:t>民法典</a:t>
            </a:r>
            <a:r>
              <a:rPr lang="en-US" altLang="zh-CN" dirty="0">
                <a:solidFill>
                  <a:srgbClr val="000000"/>
                </a:solidFill>
                <a:latin typeface="宋体" panose="02010600030101010101" pitchFamily="2" charset="-122"/>
                <a:ea typeface="宋体" panose="02010600030101010101" pitchFamily="2" charset="-122"/>
              </a:rPr>
              <a:t>》</a:t>
            </a:r>
            <a:r>
              <a:rPr lang="zh-CN" altLang="en-US" dirty="0">
                <a:solidFill>
                  <a:srgbClr val="000000"/>
                </a:solidFill>
                <a:latin typeface="宋体" panose="02010600030101010101" pitchFamily="2" charset="-122"/>
                <a:ea typeface="宋体" panose="02010600030101010101" pitchFamily="2" charset="-122"/>
              </a:rPr>
              <a:t>总结了近年来商事制度改革的成果，进行了统一理顺，对市场主体作了一系列基本性规定。</a:t>
            </a:r>
          </a:p>
        </p:txBody>
      </p:sp>
      <p:sp>
        <p:nvSpPr>
          <p:cNvPr id="6" name="矩形 5">
            <a:extLst>
              <a:ext uri="{FF2B5EF4-FFF2-40B4-BE49-F238E27FC236}">
                <a16:creationId xmlns:a16="http://schemas.microsoft.com/office/drawing/2014/main" id="{12936C41-AB49-469B-AEB0-81EF0B650994}"/>
              </a:ext>
            </a:extLst>
          </p:cNvPr>
          <p:cNvSpPr/>
          <p:nvPr/>
        </p:nvSpPr>
        <p:spPr>
          <a:xfrm>
            <a:off x="5084014" y="750447"/>
            <a:ext cx="3415553" cy="26894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b="1" dirty="0"/>
              <a:t>对市场监管相关行政行为直接提出了要求</a:t>
            </a:r>
            <a:endParaRPr lang="zh-CN" altLang="en-US" dirty="0"/>
          </a:p>
        </p:txBody>
      </p:sp>
      <p:sp>
        <p:nvSpPr>
          <p:cNvPr id="7" name="矩形: 圆角 6">
            <a:extLst>
              <a:ext uri="{FF2B5EF4-FFF2-40B4-BE49-F238E27FC236}">
                <a16:creationId xmlns:a16="http://schemas.microsoft.com/office/drawing/2014/main" id="{2310EA96-FF3C-4D64-A0F8-89EEA4691786}"/>
              </a:ext>
            </a:extLst>
          </p:cNvPr>
          <p:cNvSpPr/>
          <p:nvPr/>
        </p:nvSpPr>
        <p:spPr>
          <a:xfrm>
            <a:off x="4983157" y="1335486"/>
            <a:ext cx="3623984" cy="2389099"/>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zh-CN" altLang="en-US" dirty="0">
                <a:solidFill>
                  <a:srgbClr val="000000"/>
                </a:solidFill>
                <a:latin typeface="宋体" panose="02010600030101010101" pitchFamily="2" charset="-122"/>
                <a:ea typeface="宋体" panose="02010600030101010101" pitchFamily="2" charset="-122"/>
              </a:rPr>
              <a:t>    现代的政府管理不是单纯地由行政法规制，越来越多地引入民法的基本理念。</a:t>
            </a:r>
            <a:endParaRPr lang="en-US" altLang="zh-CN" dirty="0">
              <a:solidFill>
                <a:srgbClr val="000000"/>
              </a:solidFill>
              <a:latin typeface="宋体" panose="02010600030101010101" pitchFamily="2" charset="-122"/>
              <a:ea typeface="宋体" panose="02010600030101010101" pitchFamily="2" charset="-122"/>
            </a:endParaRPr>
          </a:p>
          <a:p>
            <a:pPr>
              <a:lnSpc>
                <a:spcPct val="150000"/>
              </a:lnSpc>
            </a:pPr>
            <a:r>
              <a:rPr lang="zh-CN" altLang="en-US" dirty="0">
                <a:solidFill>
                  <a:srgbClr val="000000"/>
                </a:solidFill>
                <a:latin typeface="宋体" panose="02010600030101010101" pitchFamily="2" charset="-122"/>
                <a:ea typeface="宋体" panose="02010600030101010101" pitchFamily="2" charset="-122"/>
              </a:rPr>
              <a:t>    我国的</a:t>
            </a:r>
            <a:r>
              <a:rPr lang="en-US" altLang="zh-CN" dirty="0">
                <a:solidFill>
                  <a:srgbClr val="000000"/>
                </a:solidFill>
                <a:latin typeface="宋体" panose="02010600030101010101" pitchFamily="2" charset="-122"/>
                <a:ea typeface="宋体" panose="02010600030101010101" pitchFamily="2" charset="-122"/>
              </a:rPr>
              <a:t>《</a:t>
            </a:r>
            <a:r>
              <a:rPr lang="zh-CN" altLang="en-US" dirty="0">
                <a:solidFill>
                  <a:srgbClr val="000000"/>
                </a:solidFill>
                <a:latin typeface="宋体" panose="02010600030101010101" pitchFamily="2" charset="-122"/>
                <a:ea typeface="宋体" panose="02010600030101010101" pitchFamily="2" charset="-122"/>
              </a:rPr>
              <a:t>民法典</a:t>
            </a:r>
            <a:r>
              <a:rPr lang="en-US" altLang="zh-CN" dirty="0">
                <a:solidFill>
                  <a:srgbClr val="000000"/>
                </a:solidFill>
                <a:latin typeface="宋体" panose="02010600030101010101" pitchFamily="2" charset="-122"/>
                <a:ea typeface="宋体" panose="02010600030101010101" pitchFamily="2" charset="-122"/>
              </a:rPr>
              <a:t>》</a:t>
            </a:r>
            <a:r>
              <a:rPr lang="zh-CN" altLang="en-US" dirty="0">
                <a:solidFill>
                  <a:srgbClr val="000000"/>
                </a:solidFill>
                <a:latin typeface="宋体" panose="02010600030101010101" pitchFamily="2" charset="-122"/>
                <a:ea typeface="宋体" panose="02010600030101010101" pitchFamily="2" charset="-122"/>
              </a:rPr>
              <a:t>从法律部门上说，属于民商法，但却着眼于现代法律制度下公私法融合的发展方向，对政府机关的某些行为直接作出了规定，</a:t>
            </a:r>
            <a:r>
              <a:rPr lang="en-US" altLang="zh-CN" dirty="0">
                <a:solidFill>
                  <a:srgbClr val="000000"/>
                </a:solidFill>
                <a:latin typeface="宋体" panose="02010600030101010101" pitchFamily="2" charset="-122"/>
                <a:ea typeface="宋体" panose="02010600030101010101" pitchFamily="2" charset="-122"/>
              </a:rPr>
              <a:t>《</a:t>
            </a:r>
            <a:r>
              <a:rPr lang="zh-CN" altLang="en-US" dirty="0">
                <a:solidFill>
                  <a:srgbClr val="000000"/>
                </a:solidFill>
                <a:latin typeface="宋体" panose="02010600030101010101" pitchFamily="2" charset="-122"/>
                <a:ea typeface="宋体" panose="02010600030101010101" pitchFamily="2" charset="-122"/>
              </a:rPr>
              <a:t>民法典</a:t>
            </a:r>
            <a:r>
              <a:rPr lang="en-US" altLang="zh-CN" dirty="0">
                <a:solidFill>
                  <a:srgbClr val="000000"/>
                </a:solidFill>
                <a:latin typeface="宋体" panose="02010600030101010101" pitchFamily="2" charset="-122"/>
                <a:ea typeface="宋体" panose="02010600030101010101" pitchFamily="2" charset="-122"/>
              </a:rPr>
              <a:t>》</a:t>
            </a:r>
            <a:r>
              <a:rPr lang="zh-CN" altLang="en-US" dirty="0">
                <a:solidFill>
                  <a:srgbClr val="000000"/>
                </a:solidFill>
                <a:latin typeface="宋体" panose="02010600030101010101" pitchFamily="2" charset="-122"/>
                <a:ea typeface="宋体" panose="02010600030101010101" pitchFamily="2" charset="-122"/>
              </a:rPr>
              <a:t>处处带有“公法”的影子。</a:t>
            </a:r>
          </a:p>
        </p:txBody>
      </p:sp>
    </p:spTree>
    <p:extLst>
      <p:ext uri="{BB962C8B-B14F-4D97-AF65-F5344CB8AC3E}">
        <p14:creationId xmlns:p14="http://schemas.microsoft.com/office/powerpoint/2010/main" val="2870284471"/>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5A1FD18-2E00-4DD8-B675-9C976A3CDA80}"/>
              </a:ext>
            </a:extLst>
          </p:cNvPr>
          <p:cNvSpPr/>
          <p:nvPr/>
        </p:nvSpPr>
        <p:spPr>
          <a:xfrm>
            <a:off x="1055499" y="1312350"/>
            <a:ext cx="6826267" cy="2639569"/>
          </a:xfrm>
          <a:prstGeom prst="rect">
            <a:avLst/>
          </a:prstGeom>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从</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民法典</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总则和各分编所确立的法律原则和法律规则中可以看出，政府是管理者，也是服务者。当政府无须出场的时候，不得越位；当政府必须出场的时候，不得缺位。</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作为市场经济的基本法，</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民法典</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对政府职责的定位，为我们今后的市场监管法治建设指明了方向。</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学习贯彻</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民法典</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，进一步健全完善市场监管法律制度体系，依法履行市场监管部门的监管执法职责，改革完善市场准入，维护市场经济秩序，营造良好的营商环境、消费环境、竞争环境、创新环境，是对</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民法典</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规定的民事主体、产品、合同和各类民事权利的切实维护和对人民群众生命健康安全的切实保障。</a:t>
            </a:r>
          </a:p>
        </p:txBody>
      </p:sp>
      <p:grpSp>
        <p:nvGrpSpPr>
          <p:cNvPr id="3" name="组合 2">
            <a:extLst>
              <a:ext uri="{FF2B5EF4-FFF2-40B4-BE49-F238E27FC236}">
                <a16:creationId xmlns:a16="http://schemas.microsoft.com/office/drawing/2014/main" id="{E61F3FF9-E442-4148-8E38-8814311225F0}"/>
              </a:ext>
            </a:extLst>
          </p:cNvPr>
          <p:cNvGrpSpPr/>
          <p:nvPr/>
        </p:nvGrpSpPr>
        <p:grpSpPr>
          <a:xfrm>
            <a:off x="864349" y="1050782"/>
            <a:ext cx="7275708" cy="3548106"/>
            <a:chOff x="632293" y="568267"/>
            <a:chExt cx="7844441" cy="3950893"/>
          </a:xfrm>
        </p:grpSpPr>
        <p:sp>
          <p:nvSpPr>
            <p:cNvPr id="4" name="半闭框 3">
              <a:extLst>
                <a:ext uri="{FF2B5EF4-FFF2-40B4-BE49-F238E27FC236}">
                  <a16:creationId xmlns:a16="http://schemas.microsoft.com/office/drawing/2014/main" id="{FC5BE287-1D1A-4E9A-84F2-D73EEB4528A5}"/>
                </a:ext>
              </a:extLst>
            </p:cNvPr>
            <p:cNvSpPr/>
            <p:nvPr/>
          </p:nvSpPr>
          <p:spPr>
            <a:xfrm>
              <a:off x="632293" y="568267"/>
              <a:ext cx="278480" cy="322768"/>
            </a:xfrm>
            <a:prstGeom prst="halfFram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 name="半闭框 4">
              <a:extLst>
                <a:ext uri="{FF2B5EF4-FFF2-40B4-BE49-F238E27FC236}">
                  <a16:creationId xmlns:a16="http://schemas.microsoft.com/office/drawing/2014/main" id="{8A4A6B70-8A21-443B-9189-0116D4489CA0}"/>
                </a:ext>
              </a:extLst>
            </p:cNvPr>
            <p:cNvSpPr/>
            <p:nvPr/>
          </p:nvSpPr>
          <p:spPr>
            <a:xfrm rot="10800000">
              <a:off x="8198254" y="4196392"/>
              <a:ext cx="278480" cy="322768"/>
            </a:xfrm>
            <a:prstGeom prst="halfFram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cxnSp>
          <p:nvCxnSpPr>
            <p:cNvPr id="6" name="直接连接符 5">
              <a:extLst>
                <a:ext uri="{FF2B5EF4-FFF2-40B4-BE49-F238E27FC236}">
                  <a16:creationId xmlns:a16="http://schemas.microsoft.com/office/drawing/2014/main" id="{DA697923-20EE-4416-9046-33FA8FC6E03A}"/>
                </a:ext>
              </a:extLst>
            </p:cNvPr>
            <p:cNvCxnSpPr>
              <a:cxnSpLocks/>
            </p:cNvCxnSpPr>
            <p:nvPr/>
          </p:nvCxnSpPr>
          <p:spPr>
            <a:xfrm>
              <a:off x="5329003" y="986603"/>
              <a:ext cx="0" cy="917146"/>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7" name="矩形 6">
            <a:extLst>
              <a:ext uri="{FF2B5EF4-FFF2-40B4-BE49-F238E27FC236}">
                <a16:creationId xmlns:a16="http://schemas.microsoft.com/office/drawing/2014/main" id="{0AD49A81-2A00-4BE0-8B16-21EA9953FF94}"/>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8" name="标题 5">
            <a:extLst>
              <a:ext uri="{FF2B5EF4-FFF2-40B4-BE49-F238E27FC236}">
                <a16:creationId xmlns:a16="http://schemas.microsoft.com/office/drawing/2014/main" id="{471D4020-54B3-4A16-8CF6-146B3DA68A03}"/>
              </a:ext>
            </a:extLst>
          </p:cNvPr>
          <p:cNvSpPr txBox="1"/>
          <p:nvPr/>
        </p:nvSpPr>
        <p:spPr>
          <a:xfrm>
            <a:off x="536859" y="186747"/>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800" b="1" dirty="0">
                <a:solidFill>
                  <a:srgbClr val="C00000"/>
                </a:solidFill>
                <a:latin typeface="微软雅黑" pitchFamily="34" charset="-122"/>
                <a:ea typeface="微软雅黑" pitchFamily="34" charset="-122"/>
              </a:rPr>
              <a:t>民法典对市场监管的新要求</a:t>
            </a:r>
          </a:p>
        </p:txBody>
      </p:sp>
    </p:spTree>
    <p:extLst>
      <p:ext uri="{BB962C8B-B14F-4D97-AF65-F5344CB8AC3E}">
        <p14:creationId xmlns:p14="http://schemas.microsoft.com/office/powerpoint/2010/main" val="192736461"/>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6050753-22FB-4B2E-9F98-C4CE431E1594}"/>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 name="标题 5">
            <a:extLst>
              <a:ext uri="{FF2B5EF4-FFF2-40B4-BE49-F238E27FC236}">
                <a16:creationId xmlns:a16="http://schemas.microsoft.com/office/drawing/2014/main" id="{A0C89076-4940-4166-B149-D049B2802F9D}"/>
              </a:ext>
            </a:extLst>
          </p:cNvPr>
          <p:cNvSpPr txBox="1"/>
          <p:nvPr/>
        </p:nvSpPr>
        <p:spPr>
          <a:xfrm>
            <a:off x="536859" y="186747"/>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800" b="1" dirty="0">
                <a:solidFill>
                  <a:srgbClr val="C00000"/>
                </a:solidFill>
                <a:latin typeface="微软雅黑" pitchFamily="34" charset="-122"/>
                <a:ea typeface="微软雅黑" pitchFamily="34" charset="-122"/>
              </a:rPr>
              <a:t>民法典对市场监管的新要求</a:t>
            </a:r>
          </a:p>
        </p:txBody>
      </p:sp>
      <p:sp>
        <p:nvSpPr>
          <p:cNvPr id="5" name="矩形 4">
            <a:extLst>
              <a:ext uri="{FF2B5EF4-FFF2-40B4-BE49-F238E27FC236}">
                <a16:creationId xmlns:a16="http://schemas.microsoft.com/office/drawing/2014/main" id="{6304CB8D-159B-4D3C-94A2-B0C19FDB798B}"/>
              </a:ext>
            </a:extLst>
          </p:cNvPr>
          <p:cNvSpPr/>
          <p:nvPr/>
        </p:nvSpPr>
        <p:spPr>
          <a:xfrm>
            <a:off x="591671" y="735235"/>
            <a:ext cx="7362264" cy="3285900"/>
          </a:xfrm>
          <a:prstGeom prst="rect">
            <a:avLst/>
          </a:prstGeom>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       机构改革后，市场监管部门负责市场综合监督管理、市场主体统一登记注册、组织和指导市场监管综合执法工作、反垄断统一执法、监督管理市场秩序、宏观质量管理、产品质量安全监督管理等</a:t>
            </a:r>
            <a:r>
              <a:rPr lang="en-US" altLang="zh-CN" i="1" dirty="0">
                <a:solidFill>
                  <a:srgbClr val="FF0000"/>
                </a:solidFill>
                <a:latin typeface="微软雅黑" panose="020B0503020204020204" pitchFamily="34" charset="-122"/>
                <a:ea typeface="微软雅黑" panose="020B0503020204020204" pitchFamily="34" charset="-122"/>
              </a:rPr>
              <a:t>17</a:t>
            </a:r>
            <a:r>
              <a:rPr lang="zh-CN" altLang="en-US" i="1" dirty="0">
                <a:solidFill>
                  <a:srgbClr val="FF0000"/>
                </a:solidFill>
                <a:latin typeface="微软雅黑" panose="020B0503020204020204" pitchFamily="34" charset="-122"/>
                <a:ea typeface="微软雅黑" panose="020B0503020204020204" pitchFamily="34" charset="-122"/>
              </a:rPr>
              <a:t>项职能</a:t>
            </a:r>
            <a:r>
              <a:rPr lang="zh-CN" altLang="en-US" dirty="0">
                <a:latin typeface="微软雅黑" panose="020B0503020204020204" pitchFamily="34" charset="-122"/>
                <a:ea typeface="微软雅黑" panose="020B0503020204020204" pitchFamily="34" charset="-122"/>
              </a:rPr>
              <a:t>，责任重大。</a:t>
            </a:r>
            <a:endParaRPr lang="en-US" altLang="zh-CN" dirty="0">
              <a:latin typeface="微软雅黑" panose="020B0503020204020204" pitchFamily="34" charset="-122"/>
              <a:ea typeface="微软雅黑" panose="020B0503020204020204" pitchFamily="34" charset="-122"/>
            </a:endParaRPr>
          </a:p>
          <a:p>
            <a:pPr>
              <a:lnSpc>
                <a:spcPct val="150000"/>
              </a:lnSpc>
            </a:pP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       总体上看，市场监管属于行政监管行为，维护市场经济秩序，着力营造良好的营商环境、消费环境、竞争环境、创新环境，着力构建社会主义市场经济体系，但市场监管所有工作无不涉及市场主体，涉及民事主体、产品、合同和各类民事权利的维护，涉及人民群众生命健康安全和切身利益，必须坚持以人民为中心的理念，必须尊重和保护人民群众的一切合法权益。因此，认真学习民法典，深入研究民法典，严格按照民法典履行职责，是对市场监管部门的</a:t>
            </a:r>
            <a:r>
              <a:rPr lang="zh-CN" altLang="en-US" i="1" dirty="0">
                <a:solidFill>
                  <a:srgbClr val="FF0000"/>
                </a:solidFill>
                <a:latin typeface="微软雅黑" panose="020B0503020204020204" pitchFamily="34" charset="-122"/>
                <a:ea typeface="微软雅黑" panose="020B0503020204020204" pitchFamily="34" charset="-122"/>
              </a:rPr>
              <a:t>必然要求。</a:t>
            </a:r>
          </a:p>
        </p:txBody>
      </p:sp>
    </p:spTree>
    <p:extLst>
      <p:ext uri="{BB962C8B-B14F-4D97-AF65-F5344CB8AC3E}">
        <p14:creationId xmlns:p14="http://schemas.microsoft.com/office/powerpoint/2010/main" val="1065862335"/>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CAF0D1A-6E9B-41F1-BA52-A0E0B41291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5119" y="2571750"/>
            <a:ext cx="3244572" cy="2137640"/>
          </a:xfrm>
          <a:prstGeom prst="rect">
            <a:avLst/>
          </a:prstGeom>
        </p:spPr>
      </p:pic>
      <p:sp>
        <p:nvSpPr>
          <p:cNvPr id="2" name="标题 5">
            <a:extLst>
              <a:ext uri="{FF2B5EF4-FFF2-40B4-BE49-F238E27FC236}">
                <a16:creationId xmlns:a16="http://schemas.microsoft.com/office/drawing/2014/main" id="{2F31DC14-1C65-4207-AD84-193FE2374239}"/>
              </a:ext>
            </a:extLst>
          </p:cNvPr>
          <p:cNvSpPr txBox="1"/>
          <p:nvPr/>
        </p:nvSpPr>
        <p:spPr>
          <a:xfrm>
            <a:off x="536859" y="186747"/>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800" b="1" dirty="0">
                <a:solidFill>
                  <a:srgbClr val="C00000"/>
                </a:solidFill>
                <a:latin typeface="微软雅黑" pitchFamily="34" charset="-122"/>
                <a:ea typeface="微软雅黑" pitchFamily="34" charset="-122"/>
              </a:rPr>
              <a:t>民法典对市场监管的新要求</a:t>
            </a:r>
          </a:p>
        </p:txBody>
      </p:sp>
      <p:sp>
        <p:nvSpPr>
          <p:cNvPr id="4" name="矩形 3">
            <a:extLst>
              <a:ext uri="{FF2B5EF4-FFF2-40B4-BE49-F238E27FC236}">
                <a16:creationId xmlns:a16="http://schemas.microsoft.com/office/drawing/2014/main" id="{B6D1BD30-088C-4F47-B8C9-D7E841E4185D}"/>
              </a:ext>
            </a:extLst>
          </p:cNvPr>
          <p:cNvSpPr/>
          <p:nvPr/>
        </p:nvSpPr>
        <p:spPr>
          <a:xfrm>
            <a:off x="536859" y="900842"/>
            <a:ext cx="4783790" cy="3941335"/>
          </a:xfrm>
          <a:prstGeom prst="rect">
            <a:avLst/>
          </a:prstGeom>
        </p:spPr>
        <p:txBody>
          <a:bodyPr wrap="square">
            <a:spAutoFit/>
          </a:bodyPr>
          <a:lstStyle/>
          <a:p>
            <a:r>
              <a:rPr lang="zh-CN" altLang="en-US" sz="1600" dirty="0">
                <a:solidFill>
                  <a:srgbClr val="FF0000"/>
                </a:solidFill>
              </a:rPr>
              <a:t>第一、要认真梳理相关条款</a:t>
            </a:r>
            <a:endParaRPr lang="en-US" altLang="zh-CN" sz="1600" dirty="0">
              <a:solidFill>
                <a:srgbClr val="FF0000"/>
              </a:solidFill>
            </a:endParaRPr>
          </a:p>
          <a:p>
            <a:endParaRPr lang="en-US" altLang="zh-CN" dirty="0"/>
          </a:p>
          <a:p>
            <a:pPr>
              <a:lnSpc>
                <a:spcPct val="200000"/>
              </a:lnSpc>
            </a:pPr>
            <a:r>
              <a:rPr lang="en-US" altLang="zh-CN" dirty="0"/>
              <a:t>       </a:t>
            </a:r>
            <a:r>
              <a:rPr lang="zh-CN" altLang="en-US" dirty="0"/>
              <a:t>在以往诸多民事类法律的基础上，民法典内容多有变化，这也直接影响市场监管法律体系规定内容的变化。</a:t>
            </a:r>
            <a:endParaRPr lang="en-US" altLang="zh-CN" dirty="0"/>
          </a:p>
          <a:p>
            <a:pPr>
              <a:lnSpc>
                <a:spcPct val="200000"/>
              </a:lnSpc>
            </a:pPr>
            <a:r>
              <a:rPr lang="en-US" altLang="zh-CN" dirty="0"/>
              <a:t>       </a:t>
            </a:r>
            <a:r>
              <a:rPr lang="zh-CN" altLang="en-US" dirty="0"/>
              <a:t>要认真学习和梳理民法典，清楚知道哪些是不变的，哪些是变化的，哪些是加严的，明确法律规定含义和适用法律依据，保持民法典稳定性和适应性相统一，掌握有效保护行政相对人合法民事权利的边界和市场监管执法的尺度。特别是不得违背法律法规作出减损公民、法人和其他组织合法权益或增加其义务的决定。</a:t>
            </a:r>
          </a:p>
        </p:txBody>
      </p:sp>
      <p:sp>
        <p:nvSpPr>
          <p:cNvPr id="5" name="矩形 4">
            <a:extLst>
              <a:ext uri="{FF2B5EF4-FFF2-40B4-BE49-F238E27FC236}">
                <a16:creationId xmlns:a16="http://schemas.microsoft.com/office/drawing/2014/main" id="{16D6B6F9-80EA-4950-809E-63B63868A5DF}"/>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Tree>
    <p:extLst>
      <p:ext uri="{BB962C8B-B14F-4D97-AF65-F5344CB8AC3E}">
        <p14:creationId xmlns:p14="http://schemas.microsoft.com/office/powerpoint/2010/main" val="2589601776"/>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D8DD8776-6D6E-4128-9F27-007476BE51A0}"/>
              </a:ext>
            </a:extLst>
          </p:cNvPr>
          <p:cNvSpPr txBox="1"/>
          <p:nvPr/>
        </p:nvSpPr>
        <p:spPr>
          <a:xfrm>
            <a:off x="536859" y="186747"/>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800" b="1" dirty="0">
                <a:solidFill>
                  <a:srgbClr val="C00000"/>
                </a:solidFill>
                <a:latin typeface="微软雅黑" pitchFamily="34" charset="-122"/>
                <a:ea typeface="微软雅黑" pitchFamily="34" charset="-122"/>
              </a:rPr>
              <a:t>民法典对市场监管的新要求</a:t>
            </a:r>
          </a:p>
        </p:txBody>
      </p:sp>
      <p:sp>
        <p:nvSpPr>
          <p:cNvPr id="4" name="矩形 3">
            <a:extLst>
              <a:ext uri="{FF2B5EF4-FFF2-40B4-BE49-F238E27FC236}">
                <a16:creationId xmlns:a16="http://schemas.microsoft.com/office/drawing/2014/main" id="{EC4FC6BF-DDBA-414B-B9BD-4A98E56C0089}"/>
              </a:ext>
            </a:extLst>
          </p:cNvPr>
          <p:cNvSpPr/>
          <p:nvPr/>
        </p:nvSpPr>
        <p:spPr>
          <a:xfrm>
            <a:off x="536859" y="856405"/>
            <a:ext cx="5278994" cy="3752822"/>
          </a:xfrm>
          <a:prstGeom prst="rect">
            <a:avLst/>
          </a:prstGeom>
        </p:spPr>
        <p:txBody>
          <a:bodyPr wrap="square">
            <a:spAutoFit/>
          </a:bodyPr>
          <a:lstStyle/>
          <a:p>
            <a:r>
              <a:rPr lang="zh-CN" altLang="en-US" sz="1600" dirty="0">
                <a:solidFill>
                  <a:srgbClr val="FF0000"/>
                </a:solidFill>
              </a:rPr>
              <a:t>第二、要修改完善相关规章</a:t>
            </a:r>
            <a:endParaRPr lang="en-US" altLang="zh-CN" sz="1600" dirty="0">
              <a:solidFill>
                <a:srgbClr val="FF0000"/>
              </a:solidFill>
            </a:endParaRPr>
          </a:p>
          <a:p>
            <a:endParaRPr lang="en-US" altLang="zh-CN" dirty="0"/>
          </a:p>
          <a:p>
            <a:pPr>
              <a:lnSpc>
                <a:spcPct val="150000"/>
              </a:lnSpc>
            </a:pPr>
            <a:r>
              <a:rPr lang="zh-CN" altLang="en-US" dirty="0"/>
              <a:t>       习近平总书记在中央政治局第二十次集体学习时强调，有关国家机关要适应改革开放和社会主义现代化建设要求，加强同民法典相关联、相配套的法律法规制度建设，不断总结实践经验，修改完善相关法律法规和司法解释。</a:t>
            </a:r>
            <a:endParaRPr lang="en-US" altLang="zh-CN" dirty="0"/>
          </a:p>
          <a:p>
            <a:pPr>
              <a:lnSpc>
                <a:spcPct val="150000"/>
              </a:lnSpc>
            </a:pPr>
            <a:r>
              <a:rPr lang="en-US" altLang="zh-CN" dirty="0"/>
              <a:t>       2018</a:t>
            </a:r>
            <a:r>
              <a:rPr lang="zh-CN" altLang="en-US" dirty="0"/>
              <a:t>年机构改革以来，整合后的市场监管部门加快法治建设步伐，形成了历史上最庞大的市场监管法律体系。本次与之相关的</a:t>
            </a:r>
            <a:r>
              <a:rPr lang="en-US" altLang="zh-CN" dirty="0"/>
              <a:t>《</a:t>
            </a:r>
            <a:r>
              <a:rPr lang="zh-CN" altLang="en-US" dirty="0"/>
              <a:t>民法通则</a:t>
            </a:r>
            <a:r>
              <a:rPr lang="en-US" altLang="zh-CN" dirty="0"/>
              <a:t>》《</a:t>
            </a:r>
            <a:r>
              <a:rPr lang="zh-CN" altLang="en-US" dirty="0"/>
              <a:t>担保法</a:t>
            </a:r>
            <a:r>
              <a:rPr lang="en-US" altLang="zh-CN" dirty="0"/>
              <a:t>》《</a:t>
            </a:r>
            <a:r>
              <a:rPr lang="zh-CN" altLang="en-US" dirty="0"/>
              <a:t>合同法</a:t>
            </a:r>
            <a:r>
              <a:rPr lang="en-US" altLang="zh-CN" dirty="0"/>
              <a:t>》《</a:t>
            </a:r>
            <a:r>
              <a:rPr lang="zh-CN" altLang="en-US" dirty="0"/>
              <a:t>物权法</a:t>
            </a:r>
            <a:r>
              <a:rPr lang="en-US" altLang="zh-CN" dirty="0"/>
              <a:t>》《</a:t>
            </a:r>
            <a:r>
              <a:rPr lang="zh-CN" altLang="en-US" dirty="0"/>
              <a:t>侵权责任法</a:t>
            </a:r>
            <a:r>
              <a:rPr lang="en-US" altLang="zh-CN" dirty="0"/>
              <a:t>》《</a:t>
            </a:r>
            <a:r>
              <a:rPr lang="zh-CN" altLang="en-US" dirty="0"/>
              <a:t>民法总则</a:t>
            </a:r>
            <a:r>
              <a:rPr lang="en-US" altLang="zh-CN" dirty="0"/>
              <a:t>》</a:t>
            </a:r>
            <a:r>
              <a:rPr lang="zh-CN" altLang="en-US" dirty="0"/>
              <a:t>等纳入民法典并有所修订，市场监管法律体系中很多规章是依据这些法律体系制定的。与民法典原则和规定不一致的有关条款，应抓紧清理，该修改的修改，该废止的废止。</a:t>
            </a:r>
          </a:p>
        </p:txBody>
      </p:sp>
      <p:pic>
        <p:nvPicPr>
          <p:cNvPr id="5" name="图片 4">
            <a:extLst>
              <a:ext uri="{FF2B5EF4-FFF2-40B4-BE49-F238E27FC236}">
                <a16:creationId xmlns:a16="http://schemas.microsoft.com/office/drawing/2014/main" id="{4DC2B096-2276-4475-AE40-E7227DCA27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7343">
            <a:off x="5860617" y="2140187"/>
            <a:ext cx="3104885" cy="1816358"/>
          </a:xfrm>
          <a:prstGeom prst="rect">
            <a:avLst/>
          </a:prstGeom>
        </p:spPr>
      </p:pic>
      <p:sp>
        <p:nvSpPr>
          <p:cNvPr id="6" name="矩形 5">
            <a:extLst>
              <a:ext uri="{FF2B5EF4-FFF2-40B4-BE49-F238E27FC236}">
                <a16:creationId xmlns:a16="http://schemas.microsoft.com/office/drawing/2014/main" id="{737008AD-C606-43AD-BE5C-CE1674F02CB7}"/>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Tree>
    <p:extLst>
      <p:ext uri="{BB962C8B-B14F-4D97-AF65-F5344CB8AC3E}">
        <p14:creationId xmlns:p14="http://schemas.microsoft.com/office/powerpoint/2010/main" val="3282743092"/>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64BD3E5-2115-4B6D-9EEA-589AC54ABB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9121" y="3525576"/>
            <a:ext cx="2351368" cy="1267151"/>
          </a:xfrm>
          <a:prstGeom prst="rect">
            <a:avLst/>
          </a:prstGeom>
        </p:spPr>
      </p:pic>
      <p:sp>
        <p:nvSpPr>
          <p:cNvPr id="2" name="标题 5">
            <a:extLst>
              <a:ext uri="{FF2B5EF4-FFF2-40B4-BE49-F238E27FC236}">
                <a16:creationId xmlns:a16="http://schemas.microsoft.com/office/drawing/2014/main" id="{E7BCD49A-BFD2-4448-910E-98C3E2F62F8A}"/>
              </a:ext>
            </a:extLst>
          </p:cNvPr>
          <p:cNvSpPr txBox="1"/>
          <p:nvPr/>
        </p:nvSpPr>
        <p:spPr>
          <a:xfrm>
            <a:off x="536859" y="186747"/>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800" b="1" dirty="0">
                <a:solidFill>
                  <a:srgbClr val="C00000"/>
                </a:solidFill>
                <a:latin typeface="微软雅黑" pitchFamily="34" charset="-122"/>
                <a:ea typeface="微软雅黑" pitchFamily="34" charset="-122"/>
              </a:rPr>
              <a:t>民法典对市场监管的新要求</a:t>
            </a:r>
          </a:p>
        </p:txBody>
      </p:sp>
      <p:sp>
        <p:nvSpPr>
          <p:cNvPr id="4" name="矩形 3">
            <a:extLst>
              <a:ext uri="{FF2B5EF4-FFF2-40B4-BE49-F238E27FC236}">
                <a16:creationId xmlns:a16="http://schemas.microsoft.com/office/drawing/2014/main" id="{240DFA1D-0301-4A88-AD78-DE996FC87CA0}"/>
              </a:ext>
            </a:extLst>
          </p:cNvPr>
          <p:cNvSpPr/>
          <p:nvPr/>
        </p:nvSpPr>
        <p:spPr>
          <a:xfrm>
            <a:off x="638735" y="863274"/>
            <a:ext cx="7301754" cy="2783326"/>
          </a:xfrm>
          <a:prstGeom prst="rect">
            <a:avLst/>
          </a:prstGeom>
        </p:spPr>
        <p:txBody>
          <a:bodyPr wrap="square">
            <a:spAutoFit/>
          </a:bodyPr>
          <a:lstStyle/>
          <a:p>
            <a:r>
              <a:rPr lang="zh-CN" altLang="en-US" sz="1600" dirty="0">
                <a:solidFill>
                  <a:srgbClr val="FF0000"/>
                </a:solidFill>
              </a:rPr>
              <a:t>第三、要大力推动民法典在市场监管领域落地</a:t>
            </a:r>
            <a:endParaRPr lang="en-US" altLang="zh-CN" sz="1600" dirty="0">
              <a:solidFill>
                <a:srgbClr val="FF0000"/>
              </a:solidFill>
            </a:endParaRPr>
          </a:p>
          <a:p>
            <a:endParaRPr lang="en-US" altLang="zh-CN" dirty="0"/>
          </a:p>
          <a:p>
            <a:pPr>
              <a:lnSpc>
                <a:spcPct val="150000"/>
              </a:lnSpc>
            </a:pPr>
            <a:r>
              <a:rPr lang="en-US" altLang="zh-CN" dirty="0"/>
              <a:t>        2020</a:t>
            </a:r>
            <a:r>
              <a:rPr lang="zh-CN" altLang="en-US" dirty="0"/>
              <a:t>年是“十三五”的收官之年，</a:t>
            </a:r>
            <a:r>
              <a:rPr lang="en-US" altLang="zh-CN" dirty="0"/>
              <a:t>2021</a:t>
            </a:r>
            <a:r>
              <a:rPr lang="zh-CN" altLang="en-US" dirty="0"/>
              <a:t>年是“十四五”的开局之年，民法典自</a:t>
            </a:r>
            <a:r>
              <a:rPr lang="en-US" altLang="zh-CN" dirty="0"/>
              <a:t>2021</a:t>
            </a:r>
            <a:r>
              <a:rPr lang="zh-CN" altLang="en-US" dirty="0"/>
              <a:t>年</a:t>
            </a:r>
            <a:r>
              <a:rPr lang="en-US" altLang="zh-CN" dirty="0"/>
              <a:t>1</a:t>
            </a:r>
            <a:r>
              <a:rPr lang="zh-CN" altLang="en-US" dirty="0"/>
              <a:t>月</a:t>
            </a:r>
            <a:r>
              <a:rPr lang="en-US" altLang="zh-CN" dirty="0"/>
              <a:t>1</a:t>
            </a:r>
            <a:r>
              <a:rPr lang="zh-CN" altLang="en-US" dirty="0"/>
              <a:t>日起正式实行。</a:t>
            </a:r>
            <a:endParaRPr lang="en-US" altLang="zh-CN" dirty="0"/>
          </a:p>
          <a:p>
            <a:pPr>
              <a:lnSpc>
                <a:spcPct val="150000"/>
              </a:lnSpc>
            </a:pPr>
            <a:r>
              <a:rPr lang="en-US" altLang="zh-CN" dirty="0"/>
              <a:t>       </a:t>
            </a:r>
            <a:r>
              <a:rPr lang="zh-CN" altLang="en-US" dirty="0"/>
              <a:t>要按照中央的要求，深入学习、认真解读、大力宣传民法典，做民法典的积极宣传者、努力实践者、坚定推动者。当前，各级市场监管部门正在谋划和制订“十四五”发展规划，要充分考虑民法典颁布实施对市场监管职责履行带来的新要求新变化，把恪守民法典贯穿和体现在“十四五”规划之中，作为指导思想、宏观决策、工作部署、行政监督、有效监管的重要标尺，促进民法典在市场监管领域的落地生根。</a:t>
            </a:r>
          </a:p>
        </p:txBody>
      </p:sp>
      <p:sp>
        <p:nvSpPr>
          <p:cNvPr id="6" name="矩形 5">
            <a:extLst>
              <a:ext uri="{FF2B5EF4-FFF2-40B4-BE49-F238E27FC236}">
                <a16:creationId xmlns:a16="http://schemas.microsoft.com/office/drawing/2014/main" id="{691A54BD-236E-45B6-8307-8A0D8E7F1D8B}"/>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Tree>
    <p:extLst>
      <p:ext uri="{BB962C8B-B14F-4D97-AF65-F5344CB8AC3E}">
        <p14:creationId xmlns:p14="http://schemas.microsoft.com/office/powerpoint/2010/main" val="641855698"/>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5866" y="2098501"/>
            <a:ext cx="1138884" cy="707886"/>
          </a:xfrm>
          <a:prstGeom prst="rect">
            <a:avLst/>
          </a:prstGeom>
          <a:noFill/>
        </p:spPr>
        <p:txBody>
          <a:bodyPr wrap="square" rtlCol="0">
            <a:spAutoFit/>
          </a:bodyPr>
          <a:lstStyle/>
          <a:p>
            <a:r>
              <a:rPr lang="en-US" altLang="zh-CN" sz="3600" b="1" dirty="0">
                <a:solidFill>
                  <a:srgbClr val="C00000"/>
                </a:solidFill>
                <a:latin typeface="微软雅黑" pitchFamily="34" charset="-122"/>
                <a:ea typeface="微软雅黑" pitchFamily="34" charset="-122"/>
              </a:rPr>
              <a:t>  </a:t>
            </a:r>
            <a:r>
              <a:rPr lang="en-US" altLang="zh-CN" sz="4000" b="1" dirty="0">
                <a:solidFill>
                  <a:srgbClr val="C00000"/>
                </a:solidFill>
                <a:latin typeface="微软雅黑" pitchFamily="34" charset="-122"/>
                <a:ea typeface="微软雅黑" pitchFamily="34" charset="-122"/>
              </a:rPr>
              <a:t>03</a:t>
            </a:r>
            <a:endParaRPr lang="zh-CN" altLang="en-US" sz="3600" b="1" dirty="0">
              <a:solidFill>
                <a:srgbClr val="C00000"/>
              </a:solidFill>
              <a:latin typeface="微软雅黑" pitchFamily="34" charset="-122"/>
              <a:ea typeface="微软雅黑" pitchFamily="34" charset="-122"/>
            </a:endParaRPr>
          </a:p>
        </p:txBody>
      </p:sp>
      <p:sp>
        <p:nvSpPr>
          <p:cNvPr id="3" name="TextBox 2"/>
          <p:cNvSpPr txBox="1"/>
          <p:nvPr/>
        </p:nvSpPr>
        <p:spPr>
          <a:xfrm>
            <a:off x="2674750" y="2098501"/>
            <a:ext cx="4479086" cy="1077218"/>
          </a:xfrm>
          <a:prstGeom prst="rect">
            <a:avLst/>
          </a:prstGeom>
          <a:noFill/>
        </p:spPr>
        <p:txBody>
          <a:bodyPr wrap="square" rtlCol="0">
            <a:spAutoFit/>
          </a:bodyPr>
          <a:lstStyle/>
          <a:p>
            <a:pPr algn="ctr"/>
            <a:r>
              <a:rPr lang="zh-CN" altLang="en-US" sz="3200" b="1" dirty="0">
                <a:solidFill>
                  <a:srgbClr val="C00000"/>
                </a:solidFill>
                <a:latin typeface="微软雅黑" pitchFamily="34" charset="-122"/>
                <a:ea typeface="微软雅黑" pitchFamily="34" charset="-122"/>
              </a:rPr>
              <a:t>民法典中关于市场监管工作条例解读</a:t>
            </a:r>
          </a:p>
        </p:txBody>
      </p:sp>
      <p:sp>
        <p:nvSpPr>
          <p:cNvPr id="4" name="矩形 3">
            <a:extLst>
              <a:ext uri="{FF2B5EF4-FFF2-40B4-BE49-F238E27FC236}">
                <a16:creationId xmlns:a16="http://schemas.microsoft.com/office/drawing/2014/main" id="{BA79F7CA-1669-4DFB-B81E-42B93A5FC509}"/>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Tree>
    <p:extLst>
      <p:ext uri="{BB962C8B-B14F-4D97-AF65-F5344CB8AC3E}">
        <p14:creationId xmlns:p14="http://schemas.microsoft.com/office/powerpoint/2010/main" val="934910974"/>
      </p:ext>
    </p:extLst>
  </p:cSld>
  <p:clrMapOvr>
    <a:masterClrMapping/>
  </p:clrMapOvr>
  <mc:AlternateContent xmlns:mc="http://schemas.openxmlformats.org/markup-compatibility/2006" xmlns:p14="http://schemas.microsoft.com/office/powerpoint/2010/main">
    <mc:Choice Requires="p14">
      <p:transition spd="slow" p14:dur="1500" advClick="0" advTm="7583">
        <p:random/>
      </p:transition>
    </mc:Choice>
    <mc:Fallback xmlns="">
      <p:transition spd="slow" advClick="0" advTm="7583">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a:extLst>
              <a:ext uri="{FF2B5EF4-FFF2-40B4-BE49-F238E27FC236}">
                <a16:creationId xmlns:a16="http://schemas.microsoft.com/office/drawing/2014/main" id="{492032BE-885C-4417-AF96-E075F79ECB34}"/>
              </a:ext>
            </a:extLst>
          </p:cNvPr>
          <p:cNvSpPr>
            <a:spLocks noChangeArrowheads="1"/>
          </p:cNvSpPr>
          <p:nvPr/>
        </p:nvSpPr>
        <p:spPr bwMode="auto">
          <a:xfrm>
            <a:off x="637712" y="702245"/>
            <a:ext cx="7605335" cy="177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b="1" dirty="0">
                <a:solidFill>
                  <a:srgbClr val="C00000"/>
                </a:solidFill>
                <a:latin typeface="宋体" panose="02010600030101010101" pitchFamily="2" charset="-122"/>
              </a:rPr>
              <a:t>第二百零六条 </a:t>
            </a:r>
            <a:r>
              <a:rPr lang="zh-CN" altLang="en-US" dirty="0"/>
              <a:t> </a:t>
            </a:r>
            <a:endParaRPr lang="en-US" altLang="zh-CN" dirty="0"/>
          </a:p>
          <a:p>
            <a:r>
              <a:rPr lang="en-US" altLang="zh-CN" dirty="0"/>
              <a:t>         </a:t>
            </a:r>
          </a:p>
          <a:p>
            <a:pPr>
              <a:lnSpc>
                <a:spcPct val="150000"/>
              </a:lnSpc>
            </a:pPr>
            <a:r>
              <a:rPr lang="en-US" altLang="zh-CN" dirty="0"/>
              <a:t>         </a:t>
            </a:r>
            <a:r>
              <a:rPr lang="zh-CN" altLang="en-US" b="1" dirty="0"/>
              <a:t>国家坚持和完善公有制为主体、多种所有制经济共同发展，按劳分配为主体、多种分配方式并存，社会主义市场经济体制等社会主义基本经济制度。</a:t>
            </a:r>
          </a:p>
          <a:p>
            <a:pPr>
              <a:lnSpc>
                <a:spcPct val="150000"/>
              </a:lnSpc>
            </a:pPr>
            <a:r>
              <a:rPr lang="zh-CN" altLang="en-US" b="1" dirty="0"/>
              <a:t>         国家巩固和发展公有制经济，鼓励、支持和引导非公有制经济的发展。</a:t>
            </a:r>
          </a:p>
          <a:p>
            <a:pPr>
              <a:lnSpc>
                <a:spcPct val="150000"/>
              </a:lnSpc>
            </a:pPr>
            <a:r>
              <a:rPr lang="zh-CN" altLang="en-US" b="1" dirty="0"/>
              <a:t>         国家实行社会主义市场经济，保障一切市场主体的平等法律地位和发展权利。</a:t>
            </a:r>
            <a:endParaRPr lang="en-US" altLang="zh-CN" b="1" dirty="0"/>
          </a:p>
        </p:txBody>
      </p:sp>
      <p:sp>
        <p:nvSpPr>
          <p:cNvPr id="5" name="标题 5">
            <a:extLst>
              <a:ext uri="{FF2B5EF4-FFF2-40B4-BE49-F238E27FC236}">
                <a16:creationId xmlns:a16="http://schemas.microsoft.com/office/drawing/2014/main" id="{9A8923F7-9964-465E-A132-146DA00BFC4F}"/>
              </a:ext>
            </a:extLst>
          </p:cNvPr>
          <p:cNvSpPr txBox="1"/>
          <p:nvPr/>
        </p:nvSpPr>
        <p:spPr>
          <a:xfrm>
            <a:off x="536859" y="149272"/>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600" b="1" dirty="0">
                <a:solidFill>
                  <a:srgbClr val="C00000"/>
                </a:solidFill>
                <a:latin typeface="微软雅黑" pitchFamily="34" charset="-122"/>
                <a:ea typeface="微软雅黑" pitchFamily="34" charset="-122"/>
              </a:rPr>
              <a:t>民法典中关于市场监管工作条例解读</a:t>
            </a:r>
          </a:p>
        </p:txBody>
      </p:sp>
      <p:grpSp>
        <p:nvGrpSpPr>
          <p:cNvPr id="4" name="组合 3">
            <a:extLst>
              <a:ext uri="{FF2B5EF4-FFF2-40B4-BE49-F238E27FC236}">
                <a16:creationId xmlns:a16="http://schemas.microsoft.com/office/drawing/2014/main" id="{8865B995-B333-4A73-AA6A-E6A1C07054E5}"/>
              </a:ext>
            </a:extLst>
          </p:cNvPr>
          <p:cNvGrpSpPr/>
          <p:nvPr/>
        </p:nvGrpSpPr>
        <p:grpSpPr>
          <a:xfrm>
            <a:off x="876559" y="2571750"/>
            <a:ext cx="7111456" cy="2177594"/>
            <a:chOff x="759709" y="986603"/>
            <a:chExt cx="7087383" cy="2788480"/>
          </a:xfrm>
        </p:grpSpPr>
        <p:sp>
          <p:nvSpPr>
            <p:cNvPr id="6" name="半闭框 5">
              <a:extLst>
                <a:ext uri="{FF2B5EF4-FFF2-40B4-BE49-F238E27FC236}">
                  <a16:creationId xmlns:a16="http://schemas.microsoft.com/office/drawing/2014/main" id="{90E8BC26-331A-42C7-B9C4-B6FFAF160D63}"/>
                </a:ext>
              </a:extLst>
            </p:cNvPr>
            <p:cNvSpPr/>
            <p:nvPr/>
          </p:nvSpPr>
          <p:spPr>
            <a:xfrm>
              <a:off x="759709" y="1122407"/>
              <a:ext cx="278480" cy="322768"/>
            </a:xfrm>
            <a:prstGeom prst="halfFram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半闭框 6">
              <a:extLst>
                <a:ext uri="{FF2B5EF4-FFF2-40B4-BE49-F238E27FC236}">
                  <a16:creationId xmlns:a16="http://schemas.microsoft.com/office/drawing/2014/main" id="{1861B534-7885-4965-A6BA-3C0D92E753D1}"/>
                </a:ext>
              </a:extLst>
            </p:cNvPr>
            <p:cNvSpPr/>
            <p:nvPr/>
          </p:nvSpPr>
          <p:spPr>
            <a:xfrm rot="10800000">
              <a:off x="7568612" y="3452315"/>
              <a:ext cx="278480" cy="322768"/>
            </a:xfrm>
            <a:prstGeom prst="halfFram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8" name="直接连接符 7">
              <a:extLst>
                <a:ext uri="{FF2B5EF4-FFF2-40B4-BE49-F238E27FC236}">
                  <a16:creationId xmlns:a16="http://schemas.microsoft.com/office/drawing/2014/main" id="{28760DAE-CB05-4840-8292-2F731E5AF4B3}"/>
                </a:ext>
              </a:extLst>
            </p:cNvPr>
            <p:cNvCxnSpPr>
              <a:cxnSpLocks/>
            </p:cNvCxnSpPr>
            <p:nvPr/>
          </p:nvCxnSpPr>
          <p:spPr>
            <a:xfrm>
              <a:off x="5329003" y="986603"/>
              <a:ext cx="0" cy="917146"/>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9" name="文本框 8">
            <a:extLst>
              <a:ext uri="{FF2B5EF4-FFF2-40B4-BE49-F238E27FC236}">
                <a16:creationId xmlns:a16="http://schemas.microsoft.com/office/drawing/2014/main" id="{96C268DE-B9F6-421C-A9C2-747B78A51097}"/>
              </a:ext>
            </a:extLst>
          </p:cNvPr>
          <p:cNvSpPr txBox="1"/>
          <p:nvPr/>
        </p:nvSpPr>
        <p:spPr>
          <a:xfrm>
            <a:off x="790391" y="2711463"/>
            <a:ext cx="7197624" cy="1872629"/>
          </a:xfrm>
          <a:prstGeom prst="rect">
            <a:avLst/>
          </a:prstGeom>
          <a:noFill/>
        </p:spPr>
        <p:txBody>
          <a:bodyPr wrap="square" rtlCol="0">
            <a:spAutoFit/>
          </a:bodyPr>
          <a:lstStyle/>
          <a:p>
            <a:pPr indent="360000">
              <a:lnSpc>
                <a:spcPct val="200000"/>
              </a:lnSpc>
            </a:pPr>
            <a:r>
              <a:rPr lang="zh-CN" altLang="en-US" sz="1200" dirty="0">
                <a:latin typeface="华文中宋" panose="02010600040101010101" pitchFamily="2" charset="-122"/>
                <a:ea typeface="华文中宋" panose="02010600040101010101" pitchFamily="2" charset="-122"/>
              </a:rPr>
              <a:t>民法典进一步完善了我国民商事领域基本法律制度和行为规则，为各类民商事活动提供基本遵循，为优化营商环境提供法治保障。</a:t>
            </a:r>
          </a:p>
          <a:p>
            <a:pPr indent="360000">
              <a:lnSpc>
                <a:spcPct val="200000"/>
              </a:lnSpc>
            </a:pPr>
            <a:r>
              <a:rPr lang="zh-CN" altLang="en-US" sz="1200" dirty="0">
                <a:latin typeface="华文中宋" panose="02010600040101010101" pitchFamily="2" charset="-122"/>
                <a:ea typeface="华文中宋" panose="02010600040101010101" pitchFamily="2" charset="-122"/>
              </a:rPr>
              <a:t>有利于充分调动民事主体的积极性和创造性、维护交易安全、维护市场秩序；</a:t>
            </a:r>
          </a:p>
          <a:p>
            <a:pPr indent="360000">
              <a:lnSpc>
                <a:spcPct val="200000"/>
              </a:lnSpc>
            </a:pPr>
            <a:r>
              <a:rPr lang="zh-CN" altLang="en-US" sz="1200" dirty="0">
                <a:latin typeface="华文中宋" panose="02010600040101010101" pitchFamily="2" charset="-122"/>
                <a:ea typeface="华文中宋" panose="02010600040101010101" pitchFamily="2" charset="-122"/>
              </a:rPr>
              <a:t>有利于营造各种所有制主体依法平等使用资源要素、公开公平公正参与竞争、同等受到法律保护的市场环境，推动经济高质量发展。</a:t>
            </a:r>
          </a:p>
        </p:txBody>
      </p:sp>
      <p:sp>
        <p:nvSpPr>
          <p:cNvPr id="10" name="矩形 9">
            <a:extLst>
              <a:ext uri="{FF2B5EF4-FFF2-40B4-BE49-F238E27FC236}">
                <a16:creationId xmlns:a16="http://schemas.microsoft.com/office/drawing/2014/main" id="{FF0E872A-9383-460F-93CF-6C504F8D402C}"/>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Tree>
    <p:extLst>
      <p:ext uri="{BB962C8B-B14F-4D97-AF65-F5344CB8AC3E}">
        <p14:creationId xmlns:p14="http://schemas.microsoft.com/office/powerpoint/2010/main" val="3747831847"/>
      </p:ext>
    </p:extLst>
  </p:cSld>
  <p:clrMapOvr>
    <a:masterClrMapping/>
  </p:clrMapOvr>
  <mc:AlternateContent xmlns:mc="http://schemas.openxmlformats.org/markup-compatibility/2006" xmlns:p14="http://schemas.microsoft.com/office/powerpoint/2010/main">
    <mc:Choice Requires="p14">
      <p:transition spd="slow" p14:dur="1500" advClick="0" advTm="26605">
        <p:random/>
      </p:transition>
    </mc:Choice>
    <mc:Fallback xmlns="">
      <p:transition spd="slow" advClick="0" advTm="2660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a:extLst>
              <a:ext uri="{FF2B5EF4-FFF2-40B4-BE49-F238E27FC236}">
                <a16:creationId xmlns:a16="http://schemas.microsoft.com/office/drawing/2014/main" id="{492032BE-885C-4417-AF96-E075F79ECB34}"/>
              </a:ext>
            </a:extLst>
          </p:cNvPr>
          <p:cNvSpPr>
            <a:spLocks noChangeArrowheads="1"/>
          </p:cNvSpPr>
          <p:nvPr/>
        </p:nvSpPr>
        <p:spPr bwMode="auto">
          <a:xfrm>
            <a:off x="637712" y="702245"/>
            <a:ext cx="7296053" cy="113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b="1" dirty="0">
                <a:solidFill>
                  <a:srgbClr val="C00000"/>
                </a:solidFill>
                <a:latin typeface="宋体" panose="02010600030101010101" pitchFamily="2" charset="-122"/>
              </a:rPr>
              <a:t>第五百三十四条</a:t>
            </a:r>
            <a:r>
              <a:rPr lang="zh-CN" altLang="en-US" dirty="0"/>
              <a:t> </a:t>
            </a:r>
            <a:endParaRPr lang="en-US" altLang="zh-CN" dirty="0"/>
          </a:p>
          <a:p>
            <a:r>
              <a:rPr lang="en-US" altLang="zh-CN" dirty="0"/>
              <a:t>         </a:t>
            </a:r>
          </a:p>
          <a:p>
            <a:pPr>
              <a:lnSpc>
                <a:spcPct val="150000"/>
              </a:lnSpc>
            </a:pPr>
            <a:r>
              <a:rPr lang="zh-CN" altLang="en-US" b="1" dirty="0"/>
              <a:t>         对当事人利用合同实施危害国家利益、社会公共利益行为的，市场监督管理和其他有关行政主管部门依照法律、行政法规的规定负责监督处理。</a:t>
            </a:r>
          </a:p>
        </p:txBody>
      </p:sp>
      <p:sp>
        <p:nvSpPr>
          <p:cNvPr id="5" name="标题 5">
            <a:extLst>
              <a:ext uri="{FF2B5EF4-FFF2-40B4-BE49-F238E27FC236}">
                <a16:creationId xmlns:a16="http://schemas.microsoft.com/office/drawing/2014/main" id="{9A8923F7-9964-465E-A132-146DA00BFC4F}"/>
              </a:ext>
            </a:extLst>
          </p:cNvPr>
          <p:cNvSpPr txBox="1"/>
          <p:nvPr/>
        </p:nvSpPr>
        <p:spPr>
          <a:xfrm>
            <a:off x="536859" y="149272"/>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600" b="1" dirty="0">
                <a:solidFill>
                  <a:srgbClr val="C00000"/>
                </a:solidFill>
                <a:latin typeface="微软雅黑" pitchFamily="34" charset="-122"/>
                <a:ea typeface="微软雅黑" pitchFamily="34" charset="-122"/>
              </a:rPr>
              <a:t>民法典中关于市场监管工作条例解读</a:t>
            </a:r>
          </a:p>
        </p:txBody>
      </p:sp>
      <p:grpSp>
        <p:nvGrpSpPr>
          <p:cNvPr id="4" name="组合 3">
            <a:extLst>
              <a:ext uri="{FF2B5EF4-FFF2-40B4-BE49-F238E27FC236}">
                <a16:creationId xmlns:a16="http://schemas.microsoft.com/office/drawing/2014/main" id="{8865B995-B333-4A73-AA6A-E6A1C07054E5}"/>
              </a:ext>
            </a:extLst>
          </p:cNvPr>
          <p:cNvGrpSpPr/>
          <p:nvPr/>
        </p:nvGrpSpPr>
        <p:grpSpPr>
          <a:xfrm>
            <a:off x="876558" y="2219777"/>
            <a:ext cx="6526805" cy="1844033"/>
            <a:chOff x="759709" y="986603"/>
            <a:chExt cx="6808901" cy="2361344"/>
          </a:xfrm>
        </p:grpSpPr>
        <p:sp>
          <p:nvSpPr>
            <p:cNvPr id="6" name="半闭框 5">
              <a:extLst>
                <a:ext uri="{FF2B5EF4-FFF2-40B4-BE49-F238E27FC236}">
                  <a16:creationId xmlns:a16="http://schemas.microsoft.com/office/drawing/2014/main" id="{90E8BC26-331A-42C7-B9C4-B6FFAF160D63}"/>
                </a:ext>
              </a:extLst>
            </p:cNvPr>
            <p:cNvSpPr/>
            <p:nvPr/>
          </p:nvSpPr>
          <p:spPr>
            <a:xfrm>
              <a:off x="759709" y="1122407"/>
              <a:ext cx="278480" cy="322768"/>
            </a:xfrm>
            <a:prstGeom prst="halfFram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半闭框 6">
              <a:extLst>
                <a:ext uri="{FF2B5EF4-FFF2-40B4-BE49-F238E27FC236}">
                  <a16:creationId xmlns:a16="http://schemas.microsoft.com/office/drawing/2014/main" id="{1861B534-7885-4965-A6BA-3C0D92E753D1}"/>
                </a:ext>
              </a:extLst>
            </p:cNvPr>
            <p:cNvSpPr/>
            <p:nvPr/>
          </p:nvSpPr>
          <p:spPr>
            <a:xfrm rot="10800000">
              <a:off x="7290130" y="3025179"/>
              <a:ext cx="278480" cy="322768"/>
            </a:xfrm>
            <a:prstGeom prst="halfFram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8" name="直接连接符 7">
              <a:extLst>
                <a:ext uri="{FF2B5EF4-FFF2-40B4-BE49-F238E27FC236}">
                  <a16:creationId xmlns:a16="http://schemas.microsoft.com/office/drawing/2014/main" id="{28760DAE-CB05-4840-8292-2F731E5AF4B3}"/>
                </a:ext>
              </a:extLst>
            </p:cNvPr>
            <p:cNvCxnSpPr>
              <a:cxnSpLocks/>
            </p:cNvCxnSpPr>
            <p:nvPr/>
          </p:nvCxnSpPr>
          <p:spPr>
            <a:xfrm>
              <a:off x="5329003" y="986603"/>
              <a:ext cx="0" cy="917146"/>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9" name="文本框 8">
            <a:extLst>
              <a:ext uri="{FF2B5EF4-FFF2-40B4-BE49-F238E27FC236}">
                <a16:creationId xmlns:a16="http://schemas.microsoft.com/office/drawing/2014/main" id="{96C268DE-B9F6-421C-A9C2-747B78A51097}"/>
              </a:ext>
            </a:extLst>
          </p:cNvPr>
          <p:cNvSpPr txBox="1"/>
          <p:nvPr/>
        </p:nvSpPr>
        <p:spPr>
          <a:xfrm>
            <a:off x="876558" y="2496519"/>
            <a:ext cx="6526804" cy="1144544"/>
          </a:xfrm>
          <a:prstGeom prst="rect">
            <a:avLst/>
          </a:prstGeom>
          <a:noFill/>
        </p:spPr>
        <p:txBody>
          <a:bodyPr wrap="square" rtlCol="0">
            <a:spAutoFit/>
          </a:bodyPr>
          <a:lstStyle/>
          <a:p>
            <a:pPr indent="360000">
              <a:lnSpc>
                <a:spcPct val="200000"/>
              </a:lnSpc>
            </a:pPr>
            <a:r>
              <a:rPr lang="zh-CN" altLang="en-US" sz="1200" dirty="0">
                <a:latin typeface="华文中宋" panose="02010600040101010101" pitchFamily="2" charset="-122"/>
                <a:ea typeface="华文中宋" panose="02010600040101010101" pitchFamily="2" charset="-122"/>
              </a:rPr>
              <a:t>习近平总书记在中央政治局第二十次集体学习时指出，各级政府要以保证民法典有效实施为重要抓手推进法治政府建设。法治政府要在规范市场行为、维护交易秩序、保护主体权利等方面切实发挥作用。民法典还专门提到过市场监管部门。</a:t>
            </a:r>
          </a:p>
        </p:txBody>
      </p:sp>
      <p:sp>
        <p:nvSpPr>
          <p:cNvPr id="10" name="矩形 9">
            <a:extLst>
              <a:ext uri="{FF2B5EF4-FFF2-40B4-BE49-F238E27FC236}">
                <a16:creationId xmlns:a16="http://schemas.microsoft.com/office/drawing/2014/main" id="{D0BED5DC-12ED-4C4D-A7C9-35BE95B14AD7}"/>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Tree>
    <p:extLst>
      <p:ext uri="{BB962C8B-B14F-4D97-AF65-F5344CB8AC3E}">
        <p14:creationId xmlns:p14="http://schemas.microsoft.com/office/powerpoint/2010/main" val="3281390204"/>
      </p:ext>
    </p:extLst>
  </p:cSld>
  <p:clrMapOvr>
    <a:masterClrMapping/>
  </p:clrMapOvr>
  <mc:AlternateContent xmlns:mc="http://schemas.openxmlformats.org/markup-compatibility/2006" xmlns:p14="http://schemas.microsoft.com/office/powerpoint/2010/main">
    <mc:Choice Requires="p14">
      <p:transition spd="slow" p14:dur="1500" advClick="0" advTm="26605">
        <p:random/>
      </p:transition>
    </mc:Choice>
    <mc:Fallback xmlns="">
      <p:transition spd="slow" advClick="0" advTm="2660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_0"/>
          <p:cNvSpPr>
            <a:spLocks noChangeArrowheads="1"/>
          </p:cNvSpPr>
          <p:nvPr>
            <p:custDataLst>
              <p:tags r:id="rId2"/>
            </p:custDataLst>
          </p:nvPr>
        </p:nvSpPr>
        <p:spPr bwMode="auto">
          <a:xfrm>
            <a:off x="2203577" y="3262777"/>
            <a:ext cx="4736844" cy="238363"/>
          </a:xfrm>
          <a:prstGeom prst="roundRect">
            <a:avLst/>
          </a:prstGeom>
          <a:solidFill>
            <a:srgbClr val="C00000"/>
          </a:solidFill>
          <a:ln w="9525">
            <a:noFill/>
            <a:miter lim="800000"/>
          </a:ln>
        </p:spPr>
        <p:txBody>
          <a:bodyPr wrap="square" lIns="0" tIns="0" rIns="0" bIns="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buFont typeface="Arial" panose="020B0604020202020204" pitchFamily="34" charset="0"/>
              <a:buNone/>
            </a:pPr>
            <a:r>
              <a:rPr lang="zh-CN" altLang="en-US" sz="1400" b="1" dirty="0">
                <a:solidFill>
                  <a:schemeClr val="bg1"/>
                </a:solidFill>
                <a:latin typeface="楷体" panose="02010609060101010101" pitchFamily="49" charset="-122"/>
                <a:ea typeface="楷体" panose="02010609060101010101" pitchFamily="49" charset="-122"/>
                <a:cs typeface="Arial" panose="020B0604020202020204" pitchFamily="34" charset="0"/>
                <a:sym typeface="Arial" panose="020B0604020202020204" pitchFamily="34" charset="0"/>
              </a:rPr>
              <a:t>推进全面依法治国、推进国家治理体系和治理能力现代化</a:t>
            </a:r>
          </a:p>
        </p:txBody>
      </p:sp>
      <p:sp>
        <p:nvSpPr>
          <p:cNvPr id="10" name="文本框 9"/>
          <p:cNvSpPr txBox="1"/>
          <p:nvPr/>
        </p:nvSpPr>
        <p:spPr>
          <a:xfrm>
            <a:off x="1016317" y="1110544"/>
            <a:ext cx="7111365" cy="2100575"/>
          </a:xfrm>
          <a:prstGeom prst="rect">
            <a:avLst/>
          </a:prstGeom>
          <a:noFill/>
        </p:spPr>
        <p:txBody>
          <a:bodyPr wrap="square" lIns="68580" tIns="34290" rIns="68580" bIns="34290" rtlCol="0" anchor="b">
            <a:spAutoFit/>
          </a:bodyPr>
          <a:lstStyle/>
          <a:p>
            <a:pPr algn="ctr"/>
            <a:r>
              <a:rPr lang="zh-CN" altLang="en-US" sz="6600" spc="-150" dirty="0">
                <a:blipFill>
                  <a:blip r:embed="rId5"/>
                  <a:stretch>
                    <a:fillRect/>
                  </a:stretch>
                </a:blipFill>
                <a:latin typeface="华文行楷" panose="02010800040101010101" pitchFamily="2" charset="-122"/>
                <a:ea typeface="华文行楷" panose="02010800040101010101" pitchFamily="2" charset="-122"/>
              </a:rPr>
              <a:t>学习完毕</a:t>
            </a:r>
            <a:endParaRPr lang="en-US" altLang="zh-CN" sz="6600" spc="-150" dirty="0">
              <a:blipFill>
                <a:blip r:embed="rId5"/>
                <a:stretch>
                  <a:fillRect/>
                </a:stretch>
              </a:blipFill>
              <a:latin typeface="华文行楷" panose="02010800040101010101" pitchFamily="2" charset="-122"/>
              <a:ea typeface="华文行楷" panose="02010800040101010101" pitchFamily="2" charset="-122"/>
            </a:endParaRPr>
          </a:p>
          <a:p>
            <a:pPr algn="ctr"/>
            <a:r>
              <a:rPr lang="zh-CN" altLang="en-US" sz="6600" spc="-150" dirty="0">
                <a:blipFill>
                  <a:blip r:embed="rId5"/>
                  <a:stretch>
                    <a:fillRect/>
                  </a:stretch>
                </a:blipFill>
                <a:latin typeface="华文行楷" panose="02010800040101010101" pitchFamily="2" charset="-122"/>
                <a:ea typeface="华文行楷" panose="02010800040101010101" pitchFamily="2" charset="-122"/>
              </a:rPr>
              <a:t>感谢您的观看</a:t>
            </a:r>
          </a:p>
        </p:txBody>
      </p:sp>
      <p:sp>
        <p:nvSpPr>
          <p:cNvPr id="5" name="TextBox 4"/>
          <p:cNvSpPr txBox="1"/>
          <p:nvPr/>
        </p:nvSpPr>
        <p:spPr>
          <a:xfrm>
            <a:off x="6308822" y="4196128"/>
            <a:ext cx="2236510" cy="338554"/>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广州市市场监督管理局</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advTm="6228">
        <p14:ripple/>
      </p:transition>
    </mc:Choice>
    <mc:Fallback xmlns="">
      <p:transition spd="slow" advTm="622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out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99960" y="1939540"/>
            <a:ext cx="1243006" cy="523220"/>
          </a:xfrm>
          <a:prstGeom prst="rect">
            <a:avLst/>
          </a:prstGeom>
          <a:noFill/>
        </p:spPr>
        <p:txBody>
          <a:bodyPr wrap="square" rtlCol="0">
            <a:spAutoFit/>
          </a:bodyPr>
          <a:lstStyle/>
          <a:p>
            <a:r>
              <a:rPr lang="zh-CN" altLang="en-US" sz="2800" b="1" dirty="0">
                <a:solidFill>
                  <a:srgbClr val="C00000"/>
                </a:solidFill>
                <a:latin typeface="微软雅黑" pitchFamily="34" charset="-122"/>
                <a:ea typeface="微软雅黑" pitchFamily="34" charset="-122"/>
              </a:rPr>
              <a:t>目录</a:t>
            </a:r>
          </a:p>
        </p:txBody>
      </p:sp>
      <p:grpSp>
        <p:nvGrpSpPr>
          <p:cNvPr id="39" name="组合 38"/>
          <p:cNvGrpSpPr/>
          <p:nvPr/>
        </p:nvGrpSpPr>
        <p:grpSpPr>
          <a:xfrm>
            <a:off x="4655178" y="1773636"/>
            <a:ext cx="365760" cy="376952"/>
            <a:chOff x="4869180" y="1127760"/>
            <a:chExt cx="365760" cy="376952"/>
          </a:xfrm>
        </p:grpSpPr>
        <p:sp>
          <p:nvSpPr>
            <p:cNvPr id="12" name="圆角矩形 11"/>
            <p:cNvSpPr/>
            <p:nvPr/>
          </p:nvSpPr>
          <p:spPr>
            <a:xfrm>
              <a:off x="4869180" y="1127760"/>
              <a:ext cx="365760" cy="365760"/>
            </a:xfrm>
            <a:prstGeom prst="roundRect">
              <a:avLst/>
            </a:prstGeom>
            <a:gradFill flip="none" rotWithShape="1">
              <a:gsLst>
                <a:gs pos="76000">
                  <a:srgbClr val="C00000"/>
                </a:gs>
                <a:gs pos="54000">
                  <a:srgbClr val="FF000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4892040" y="1135380"/>
              <a:ext cx="274320" cy="369332"/>
            </a:xfrm>
            <a:prstGeom prst="rect">
              <a:avLst/>
            </a:prstGeom>
            <a:noFill/>
          </p:spPr>
          <p:txBody>
            <a:bodyPr wrap="square" rtlCol="0">
              <a:spAutoFit/>
            </a:bodyPr>
            <a:lstStyle/>
            <a:p>
              <a:r>
                <a:rPr lang="en-US" altLang="zh-CN" sz="1800" b="1" dirty="0">
                  <a:solidFill>
                    <a:schemeClr val="bg1"/>
                  </a:solidFill>
                  <a:latin typeface="微软雅黑" pitchFamily="34" charset="-122"/>
                  <a:ea typeface="微软雅黑" pitchFamily="34" charset="-122"/>
                </a:rPr>
                <a:t>1</a:t>
              </a:r>
              <a:endParaRPr lang="zh-CN" altLang="en-US" sz="1800" b="1" dirty="0">
                <a:solidFill>
                  <a:schemeClr val="bg1"/>
                </a:solidFill>
                <a:latin typeface="微软雅黑" pitchFamily="34" charset="-122"/>
                <a:ea typeface="微软雅黑" pitchFamily="34" charset="-122"/>
              </a:endParaRPr>
            </a:p>
          </p:txBody>
        </p:sp>
      </p:grpSp>
      <p:grpSp>
        <p:nvGrpSpPr>
          <p:cNvPr id="40" name="组合 39"/>
          <p:cNvGrpSpPr/>
          <p:nvPr/>
        </p:nvGrpSpPr>
        <p:grpSpPr>
          <a:xfrm>
            <a:off x="4652370" y="2598698"/>
            <a:ext cx="365760" cy="376952"/>
            <a:chOff x="4882515" y="1615440"/>
            <a:chExt cx="365760" cy="376952"/>
          </a:xfrm>
        </p:grpSpPr>
        <p:sp>
          <p:nvSpPr>
            <p:cNvPr id="16" name="圆角矩形 15"/>
            <p:cNvSpPr/>
            <p:nvPr/>
          </p:nvSpPr>
          <p:spPr>
            <a:xfrm>
              <a:off x="4882515" y="1615440"/>
              <a:ext cx="365760" cy="365760"/>
            </a:xfrm>
            <a:prstGeom prst="roundRect">
              <a:avLst/>
            </a:prstGeom>
            <a:gradFill flip="none" rotWithShape="1">
              <a:gsLst>
                <a:gs pos="76000">
                  <a:srgbClr val="C00000"/>
                </a:gs>
                <a:gs pos="54000">
                  <a:srgbClr val="FF000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4905375" y="1623060"/>
              <a:ext cx="274320" cy="369332"/>
            </a:xfrm>
            <a:prstGeom prst="rect">
              <a:avLst/>
            </a:prstGeom>
            <a:noFill/>
          </p:spPr>
          <p:txBody>
            <a:bodyPr wrap="square" rtlCol="0">
              <a:spAutoFit/>
            </a:bodyPr>
            <a:lstStyle/>
            <a:p>
              <a:r>
                <a:rPr lang="en-US" altLang="zh-CN" sz="1800" b="1" dirty="0">
                  <a:solidFill>
                    <a:schemeClr val="bg1"/>
                  </a:solidFill>
                  <a:latin typeface="微软雅黑" pitchFamily="34" charset="-122"/>
                  <a:ea typeface="微软雅黑" pitchFamily="34" charset="-122"/>
                </a:rPr>
                <a:t>2</a:t>
              </a:r>
              <a:endParaRPr lang="zh-CN" altLang="en-US" sz="1800" b="1" dirty="0">
                <a:solidFill>
                  <a:schemeClr val="bg1"/>
                </a:solidFill>
                <a:latin typeface="微软雅黑" pitchFamily="34" charset="-122"/>
                <a:ea typeface="微软雅黑" pitchFamily="34" charset="-122"/>
              </a:endParaRPr>
            </a:p>
          </p:txBody>
        </p:sp>
      </p:grpSp>
      <p:sp>
        <p:nvSpPr>
          <p:cNvPr id="24" name="圆角矩形 23"/>
          <p:cNvSpPr/>
          <p:nvPr/>
        </p:nvSpPr>
        <p:spPr>
          <a:xfrm>
            <a:off x="5263874" y="1642372"/>
            <a:ext cx="2174902" cy="58477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5200743" y="1765483"/>
            <a:ext cx="2248927" cy="338554"/>
          </a:xfrm>
          <a:prstGeom prst="rect">
            <a:avLst/>
          </a:prstGeom>
          <a:noFill/>
        </p:spPr>
        <p:txBody>
          <a:bodyPr wrap="square" rtlCol="0">
            <a:spAutoFit/>
          </a:bodyPr>
          <a:lstStyle/>
          <a:p>
            <a:pPr algn="ctr"/>
            <a:r>
              <a:rPr lang="zh-CN" altLang="en-US" sz="1600" dirty="0">
                <a:solidFill>
                  <a:srgbClr val="C00000"/>
                </a:solidFill>
                <a:latin typeface="微软雅黑" pitchFamily="34" charset="-122"/>
                <a:ea typeface="微软雅黑" pitchFamily="34" charset="-122"/>
              </a:rPr>
              <a:t>民法典的颁布实施</a:t>
            </a:r>
          </a:p>
        </p:txBody>
      </p:sp>
      <p:sp>
        <p:nvSpPr>
          <p:cNvPr id="30" name="TextBox 29"/>
          <p:cNvSpPr txBox="1"/>
          <p:nvPr/>
        </p:nvSpPr>
        <p:spPr>
          <a:xfrm>
            <a:off x="5200744" y="2497113"/>
            <a:ext cx="2248927" cy="584775"/>
          </a:xfrm>
          <a:prstGeom prst="rect">
            <a:avLst/>
          </a:prstGeom>
          <a:noFill/>
        </p:spPr>
        <p:txBody>
          <a:bodyPr wrap="square" rtlCol="0">
            <a:spAutoFit/>
          </a:bodyPr>
          <a:lstStyle/>
          <a:p>
            <a:pPr algn="ctr"/>
            <a:r>
              <a:rPr lang="zh-CN" altLang="en-US" sz="1600" dirty="0">
                <a:solidFill>
                  <a:srgbClr val="C00000"/>
                </a:solidFill>
                <a:latin typeface="微软雅黑" pitchFamily="34" charset="-122"/>
                <a:ea typeface="微软雅黑" pitchFamily="34" charset="-122"/>
              </a:rPr>
              <a:t>民法典对市场监管</a:t>
            </a:r>
            <a:endParaRPr lang="en-US" altLang="zh-CN" sz="1600" dirty="0">
              <a:solidFill>
                <a:srgbClr val="C00000"/>
              </a:solidFill>
              <a:latin typeface="微软雅黑" pitchFamily="34" charset="-122"/>
              <a:ea typeface="微软雅黑" pitchFamily="34" charset="-122"/>
            </a:endParaRPr>
          </a:p>
          <a:p>
            <a:pPr algn="ctr"/>
            <a:r>
              <a:rPr lang="zh-CN" altLang="en-US" sz="1600" dirty="0">
                <a:solidFill>
                  <a:srgbClr val="C00000"/>
                </a:solidFill>
                <a:latin typeface="微软雅黑" pitchFamily="34" charset="-122"/>
                <a:ea typeface="微软雅黑" pitchFamily="34" charset="-122"/>
              </a:rPr>
              <a:t>的新要求</a:t>
            </a:r>
          </a:p>
        </p:txBody>
      </p:sp>
      <p:pic>
        <p:nvPicPr>
          <p:cNvPr id="38" name="图片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2472" y="1657482"/>
            <a:ext cx="636750" cy="360743"/>
          </a:xfrm>
          <a:prstGeom prst="rect">
            <a:avLst/>
          </a:prstGeom>
        </p:spPr>
      </p:pic>
      <p:sp>
        <p:nvSpPr>
          <p:cNvPr id="22" name="圆角矩形 23">
            <a:extLst>
              <a:ext uri="{FF2B5EF4-FFF2-40B4-BE49-F238E27FC236}">
                <a16:creationId xmlns:a16="http://schemas.microsoft.com/office/drawing/2014/main" id="{BFF6A652-88A2-4674-859E-3C790ED9326B}"/>
              </a:ext>
            </a:extLst>
          </p:cNvPr>
          <p:cNvSpPr/>
          <p:nvPr/>
        </p:nvSpPr>
        <p:spPr>
          <a:xfrm>
            <a:off x="5263874" y="2497113"/>
            <a:ext cx="2185797" cy="58477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a:extLst>
              <a:ext uri="{FF2B5EF4-FFF2-40B4-BE49-F238E27FC236}">
                <a16:creationId xmlns:a16="http://schemas.microsoft.com/office/drawing/2014/main" id="{B7F84FDF-419D-4EEA-BD0F-845403D6D1BD}"/>
              </a:ext>
            </a:extLst>
          </p:cNvPr>
          <p:cNvGrpSpPr/>
          <p:nvPr/>
        </p:nvGrpSpPr>
        <p:grpSpPr>
          <a:xfrm>
            <a:off x="4652370" y="3445078"/>
            <a:ext cx="365760" cy="376952"/>
            <a:chOff x="4882515" y="1615440"/>
            <a:chExt cx="365760" cy="376952"/>
          </a:xfrm>
        </p:grpSpPr>
        <p:sp>
          <p:nvSpPr>
            <p:cNvPr id="15" name="圆角矩形 15">
              <a:extLst>
                <a:ext uri="{FF2B5EF4-FFF2-40B4-BE49-F238E27FC236}">
                  <a16:creationId xmlns:a16="http://schemas.microsoft.com/office/drawing/2014/main" id="{6B5BDAD6-9FB5-4C98-B568-E038216A37C4}"/>
                </a:ext>
              </a:extLst>
            </p:cNvPr>
            <p:cNvSpPr/>
            <p:nvPr/>
          </p:nvSpPr>
          <p:spPr>
            <a:xfrm>
              <a:off x="4882515" y="1615440"/>
              <a:ext cx="365760" cy="365760"/>
            </a:xfrm>
            <a:prstGeom prst="roundRect">
              <a:avLst/>
            </a:prstGeom>
            <a:gradFill flip="none" rotWithShape="1">
              <a:gsLst>
                <a:gs pos="76000">
                  <a:srgbClr val="C00000"/>
                </a:gs>
                <a:gs pos="54000">
                  <a:srgbClr val="FF000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6">
              <a:extLst>
                <a:ext uri="{FF2B5EF4-FFF2-40B4-BE49-F238E27FC236}">
                  <a16:creationId xmlns:a16="http://schemas.microsoft.com/office/drawing/2014/main" id="{F6819292-50C6-441A-9369-866254BA2C9C}"/>
                </a:ext>
              </a:extLst>
            </p:cNvPr>
            <p:cNvSpPr txBox="1"/>
            <p:nvPr/>
          </p:nvSpPr>
          <p:spPr>
            <a:xfrm>
              <a:off x="4905375" y="1623060"/>
              <a:ext cx="274320" cy="369332"/>
            </a:xfrm>
            <a:prstGeom prst="rect">
              <a:avLst/>
            </a:prstGeom>
            <a:noFill/>
          </p:spPr>
          <p:txBody>
            <a:bodyPr wrap="square" rtlCol="0">
              <a:spAutoFit/>
            </a:bodyPr>
            <a:lstStyle/>
            <a:p>
              <a:r>
                <a:rPr lang="en-US" altLang="zh-CN" sz="1800" b="1" dirty="0">
                  <a:solidFill>
                    <a:schemeClr val="bg1"/>
                  </a:solidFill>
                  <a:latin typeface="微软雅黑" pitchFamily="34" charset="-122"/>
                  <a:ea typeface="微软雅黑" pitchFamily="34" charset="-122"/>
                </a:rPr>
                <a:t>3</a:t>
              </a:r>
              <a:endParaRPr lang="zh-CN" altLang="en-US" sz="1800" b="1" dirty="0">
                <a:solidFill>
                  <a:schemeClr val="bg1"/>
                </a:solidFill>
                <a:latin typeface="微软雅黑" pitchFamily="34" charset="-122"/>
                <a:ea typeface="微软雅黑" pitchFamily="34" charset="-122"/>
              </a:endParaRPr>
            </a:p>
          </p:txBody>
        </p:sp>
      </p:grpSp>
      <p:sp>
        <p:nvSpPr>
          <p:cNvPr id="19" name="TextBox 29">
            <a:extLst>
              <a:ext uri="{FF2B5EF4-FFF2-40B4-BE49-F238E27FC236}">
                <a16:creationId xmlns:a16="http://schemas.microsoft.com/office/drawing/2014/main" id="{875FB347-ADC5-431A-A827-CE1D520C72B3}"/>
              </a:ext>
            </a:extLst>
          </p:cNvPr>
          <p:cNvSpPr txBox="1"/>
          <p:nvPr/>
        </p:nvSpPr>
        <p:spPr>
          <a:xfrm>
            <a:off x="5189849" y="3351853"/>
            <a:ext cx="2248927" cy="584775"/>
          </a:xfrm>
          <a:prstGeom prst="rect">
            <a:avLst/>
          </a:prstGeom>
          <a:noFill/>
        </p:spPr>
        <p:txBody>
          <a:bodyPr wrap="square" rtlCol="0">
            <a:spAutoFit/>
          </a:bodyPr>
          <a:lstStyle/>
          <a:p>
            <a:pPr algn="ctr"/>
            <a:r>
              <a:rPr lang="zh-CN" altLang="en-US" sz="1600" dirty="0">
                <a:solidFill>
                  <a:srgbClr val="C00000"/>
                </a:solidFill>
                <a:latin typeface="微软雅黑" pitchFamily="34" charset="-122"/>
                <a:ea typeface="微软雅黑" pitchFamily="34" charset="-122"/>
              </a:rPr>
              <a:t>民法典中关于市场监管工作条例解读</a:t>
            </a:r>
          </a:p>
        </p:txBody>
      </p:sp>
      <p:sp>
        <p:nvSpPr>
          <p:cNvPr id="20" name="圆角矩形 23">
            <a:extLst>
              <a:ext uri="{FF2B5EF4-FFF2-40B4-BE49-F238E27FC236}">
                <a16:creationId xmlns:a16="http://schemas.microsoft.com/office/drawing/2014/main" id="{788669F4-7EC1-4889-AE2F-16E99554CA73}"/>
              </a:ext>
            </a:extLst>
          </p:cNvPr>
          <p:cNvSpPr/>
          <p:nvPr/>
        </p:nvSpPr>
        <p:spPr>
          <a:xfrm>
            <a:off x="5263874" y="3343493"/>
            <a:ext cx="2185797" cy="58477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4E484ACB-B42E-4489-BF9E-790C088359F7}"/>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8688">
        <p:random/>
      </p:transition>
    </mc:Choice>
    <mc:Fallback xmlns="">
      <p:transition spd="slow" advClick="0" advTm="868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0576" y="2228878"/>
            <a:ext cx="3688080" cy="1261884"/>
          </a:xfrm>
          <a:prstGeom prst="rect">
            <a:avLst/>
          </a:prstGeom>
          <a:noFill/>
        </p:spPr>
        <p:txBody>
          <a:bodyPr wrap="square" rtlCol="0">
            <a:spAutoFit/>
          </a:bodyPr>
          <a:lstStyle/>
          <a:p>
            <a:r>
              <a:rPr lang="en-US" altLang="zh-CN" sz="3600" b="1" dirty="0">
                <a:solidFill>
                  <a:srgbClr val="C00000"/>
                </a:solidFill>
                <a:latin typeface="微软雅黑" pitchFamily="34" charset="-122"/>
                <a:ea typeface="微软雅黑" pitchFamily="34" charset="-122"/>
              </a:rPr>
              <a:t>  </a:t>
            </a:r>
            <a:r>
              <a:rPr lang="en-US" altLang="zh-CN" sz="4000" b="1" dirty="0">
                <a:solidFill>
                  <a:srgbClr val="C00000"/>
                </a:solidFill>
                <a:latin typeface="微软雅黑" pitchFamily="34" charset="-122"/>
                <a:ea typeface="微软雅黑" pitchFamily="34" charset="-122"/>
              </a:rPr>
              <a:t>01</a:t>
            </a:r>
            <a:endParaRPr lang="zh-CN" altLang="en-US" sz="3600" b="1" dirty="0">
              <a:solidFill>
                <a:srgbClr val="C00000"/>
              </a:solidFill>
              <a:latin typeface="微软雅黑" pitchFamily="34" charset="-122"/>
              <a:ea typeface="微软雅黑" pitchFamily="34" charset="-122"/>
            </a:endParaRPr>
          </a:p>
          <a:p>
            <a:endParaRPr lang="zh-CN" altLang="en-US" sz="3600" b="1" dirty="0">
              <a:solidFill>
                <a:srgbClr val="C00000"/>
              </a:solidFill>
              <a:latin typeface="微软雅黑" pitchFamily="34" charset="-122"/>
              <a:ea typeface="微软雅黑" pitchFamily="34" charset="-122"/>
            </a:endParaRPr>
          </a:p>
        </p:txBody>
      </p:sp>
      <p:sp>
        <p:nvSpPr>
          <p:cNvPr id="3" name="TextBox 2"/>
          <p:cNvSpPr txBox="1"/>
          <p:nvPr/>
        </p:nvSpPr>
        <p:spPr>
          <a:xfrm>
            <a:off x="3036274" y="2279362"/>
            <a:ext cx="4438086" cy="584775"/>
          </a:xfrm>
          <a:prstGeom prst="rect">
            <a:avLst/>
          </a:prstGeom>
          <a:noFill/>
        </p:spPr>
        <p:txBody>
          <a:bodyPr wrap="square" rtlCol="0">
            <a:spAutoFit/>
          </a:bodyPr>
          <a:lstStyle/>
          <a:p>
            <a:pPr algn="ctr"/>
            <a:r>
              <a:rPr lang="zh-CN" altLang="en-US" sz="3200" dirty="0">
                <a:solidFill>
                  <a:srgbClr val="C00000"/>
                </a:solidFill>
                <a:latin typeface="微软雅黑" pitchFamily="34" charset="-122"/>
                <a:ea typeface="微软雅黑" pitchFamily="34" charset="-122"/>
              </a:rPr>
              <a:t>民法典的颁布实施</a:t>
            </a:r>
          </a:p>
        </p:txBody>
      </p:sp>
      <p:sp>
        <p:nvSpPr>
          <p:cNvPr id="4" name="矩形 3">
            <a:extLst>
              <a:ext uri="{FF2B5EF4-FFF2-40B4-BE49-F238E27FC236}">
                <a16:creationId xmlns:a16="http://schemas.microsoft.com/office/drawing/2014/main" id="{F18235CB-51A0-49C6-A8F3-EF04897D4EFD}"/>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Tree>
    <p:extLst>
      <p:ext uri="{BB962C8B-B14F-4D97-AF65-F5344CB8AC3E}">
        <p14:creationId xmlns:p14="http://schemas.microsoft.com/office/powerpoint/2010/main" val="4114442810"/>
      </p:ext>
    </p:extLst>
  </p:cSld>
  <p:clrMapOvr>
    <a:masterClrMapping/>
  </p:clrMapOvr>
  <mc:AlternateContent xmlns:mc="http://schemas.openxmlformats.org/markup-compatibility/2006" xmlns:p14="http://schemas.microsoft.com/office/powerpoint/2010/main">
    <mc:Choice Requires="p14">
      <p:transition spd="slow" p14:dur="1500" advClick="0" advTm="7745">
        <p:random/>
      </p:transition>
    </mc:Choice>
    <mc:Fallback xmlns="">
      <p:transition spd="slow" advClick="0" advTm="7745">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21">
            <a:extLst>
              <a:ext uri="{FF2B5EF4-FFF2-40B4-BE49-F238E27FC236}">
                <a16:creationId xmlns:a16="http://schemas.microsoft.com/office/drawing/2014/main" id="{D1F80CA4-77B3-485A-8080-1E304336E584}"/>
              </a:ext>
            </a:extLst>
          </p:cNvPr>
          <p:cNvSpPr txBox="1"/>
          <p:nvPr/>
        </p:nvSpPr>
        <p:spPr>
          <a:xfrm>
            <a:off x="732578" y="871306"/>
            <a:ext cx="7678844" cy="1161536"/>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zh-CN" sz="1600" dirty="0"/>
              <a:t>2020</a:t>
            </a:r>
            <a:r>
              <a:rPr lang="zh-CN" altLang="en-US" sz="1600" dirty="0"/>
              <a:t>年</a:t>
            </a:r>
            <a:r>
              <a:rPr lang="en-US" altLang="zh-CN" sz="1600" dirty="0"/>
              <a:t>5</a:t>
            </a:r>
            <a:r>
              <a:rPr lang="zh-CN" altLang="en-US" sz="1600" dirty="0"/>
              <a:t>月</a:t>
            </a:r>
            <a:r>
              <a:rPr lang="en-US" altLang="zh-CN" sz="1600" dirty="0"/>
              <a:t>28</a:t>
            </a:r>
            <a:r>
              <a:rPr lang="zh-CN" altLang="en-US" sz="1600" dirty="0"/>
              <a:t>日，十三届全国人大三次会议表决通过</a:t>
            </a:r>
            <a:r>
              <a:rPr lang="en-US" altLang="zh-CN" sz="1600" dirty="0"/>
              <a:t>《</a:t>
            </a:r>
            <a:r>
              <a:rPr lang="zh-CN" altLang="en-US" sz="1600" dirty="0"/>
              <a:t>中华人民共和国民法典</a:t>
            </a:r>
            <a:r>
              <a:rPr lang="en-US" altLang="zh-CN" sz="1600" dirty="0"/>
              <a:t>》</a:t>
            </a:r>
            <a:r>
              <a:rPr lang="zh-CN" altLang="en-US" sz="1600" dirty="0"/>
              <a:t>。</a:t>
            </a:r>
            <a:endParaRPr lang="en-US" altLang="zh-CN" sz="1600" dirty="0"/>
          </a:p>
          <a:p>
            <a:pPr marL="285750" indent="-285750">
              <a:lnSpc>
                <a:spcPct val="150000"/>
              </a:lnSpc>
              <a:buFont typeface="Wingdings" panose="05000000000000000000" pitchFamily="2" charset="2"/>
              <a:buChar char="l"/>
            </a:pPr>
            <a:r>
              <a:rPr lang="en-US" altLang="zh-CN" sz="1600" dirty="0"/>
              <a:t>《</a:t>
            </a:r>
            <a:r>
              <a:rPr lang="zh-CN" altLang="en-US" sz="1600" dirty="0"/>
              <a:t>中华人民共和国民法典</a:t>
            </a:r>
            <a:r>
              <a:rPr lang="en-US" altLang="zh-CN" sz="1600" dirty="0"/>
              <a:t>》</a:t>
            </a:r>
            <a:r>
              <a:rPr lang="zh-CN" altLang="en-US" sz="1600" dirty="0"/>
              <a:t>于</a:t>
            </a:r>
            <a:r>
              <a:rPr lang="en-US" altLang="zh-CN" sz="1600" dirty="0"/>
              <a:t>2021</a:t>
            </a:r>
            <a:r>
              <a:rPr lang="zh-CN" altLang="en-US" sz="1600" dirty="0"/>
              <a:t>年</a:t>
            </a:r>
            <a:r>
              <a:rPr lang="en-US" altLang="zh-CN" sz="1600" dirty="0"/>
              <a:t>1</a:t>
            </a:r>
            <a:r>
              <a:rPr lang="zh-CN" altLang="en-US" sz="1600" dirty="0"/>
              <a:t>月</a:t>
            </a:r>
            <a:r>
              <a:rPr lang="en-US" altLang="zh-CN" sz="1600" dirty="0"/>
              <a:t>1</a:t>
            </a:r>
            <a:r>
              <a:rPr lang="zh-CN" altLang="en-US" sz="1600" dirty="0"/>
              <a:t>日起施行。</a:t>
            </a:r>
            <a:endParaRPr lang="en-US" altLang="zh-CN" sz="1600" dirty="0"/>
          </a:p>
          <a:p>
            <a:pPr marL="285750" indent="-285750">
              <a:lnSpc>
                <a:spcPct val="150000"/>
              </a:lnSpc>
              <a:buFont typeface="Wingdings" panose="05000000000000000000" pitchFamily="2" charset="2"/>
              <a:buChar char="l"/>
            </a:pPr>
            <a:r>
              <a:rPr lang="zh-CN" altLang="en-US" sz="1600" dirty="0"/>
              <a:t>新中国历史上第一部法典化的法律。</a:t>
            </a:r>
            <a:endParaRPr lang="zh-CN" altLang="en-US" sz="1600" dirty="0">
              <a:latin typeface="微软雅黑" panose="020B0503020204020204" pitchFamily="34" charset="-122"/>
              <a:ea typeface="微软雅黑" panose="020B0503020204020204" pitchFamily="34" charset="-122"/>
            </a:endParaRPr>
          </a:p>
        </p:txBody>
      </p:sp>
      <p:sp>
        <p:nvSpPr>
          <p:cNvPr id="4" name="矩形: 圆角 3">
            <a:extLst>
              <a:ext uri="{FF2B5EF4-FFF2-40B4-BE49-F238E27FC236}">
                <a16:creationId xmlns:a16="http://schemas.microsoft.com/office/drawing/2014/main" id="{7FCF7993-154B-43FE-9AD0-F9D347EC3728}"/>
              </a:ext>
            </a:extLst>
          </p:cNvPr>
          <p:cNvSpPr/>
          <p:nvPr/>
        </p:nvSpPr>
        <p:spPr>
          <a:xfrm>
            <a:off x="1154207" y="2492046"/>
            <a:ext cx="3038519" cy="13851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sz="1600" dirty="0">
                <a:solidFill>
                  <a:prstClr val="black"/>
                </a:solidFill>
              </a:rPr>
              <a:t>民法典在中国特色社会主义法律体系中具有重要地位，其法律效力仅次于宪法，被称为：</a:t>
            </a:r>
            <a:endParaRPr lang="en-US" altLang="zh-CN" sz="1600" dirty="0">
              <a:solidFill>
                <a:prstClr val="black"/>
              </a:solidFill>
            </a:endParaRPr>
          </a:p>
        </p:txBody>
      </p:sp>
      <p:graphicFrame>
        <p:nvGraphicFramePr>
          <p:cNvPr id="18" name="图示 17">
            <a:extLst>
              <a:ext uri="{FF2B5EF4-FFF2-40B4-BE49-F238E27FC236}">
                <a16:creationId xmlns:a16="http://schemas.microsoft.com/office/drawing/2014/main" id="{A6DEA316-37DE-4A09-B4AE-92C795D528AC}"/>
              </a:ext>
            </a:extLst>
          </p:cNvPr>
          <p:cNvGraphicFramePr/>
          <p:nvPr>
            <p:extLst>
              <p:ext uri="{D42A27DB-BD31-4B8C-83A1-F6EECF244321}">
                <p14:modId xmlns:p14="http://schemas.microsoft.com/office/powerpoint/2010/main" val="440880185"/>
              </p:ext>
            </p:extLst>
          </p:nvPr>
        </p:nvGraphicFramePr>
        <p:xfrm>
          <a:off x="3641395" y="2108231"/>
          <a:ext cx="3958435" cy="2366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7" name="标题 5">
            <a:extLst>
              <a:ext uri="{FF2B5EF4-FFF2-40B4-BE49-F238E27FC236}">
                <a16:creationId xmlns:a16="http://schemas.microsoft.com/office/drawing/2014/main" id="{58A00776-97A3-40A5-93A5-89F873988AF3}"/>
              </a:ext>
            </a:extLst>
          </p:cNvPr>
          <p:cNvSpPr txBox="1"/>
          <p:nvPr/>
        </p:nvSpPr>
        <p:spPr>
          <a:xfrm>
            <a:off x="536859" y="186747"/>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800" b="1" dirty="0">
                <a:solidFill>
                  <a:srgbClr val="C00000"/>
                </a:solidFill>
                <a:latin typeface="微软雅黑" pitchFamily="34" charset="-122"/>
                <a:ea typeface="微软雅黑" pitchFamily="34" charset="-122"/>
              </a:rPr>
              <a:t>民法典的颁布实施</a:t>
            </a:r>
          </a:p>
        </p:txBody>
      </p:sp>
    </p:spTree>
    <p:extLst>
      <p:ext uri="{BB962C8B-B14F-4D97-AF65-F5344CB8AC3E}">
        <p14:creationId xmlns:p14="http://schemas.microsoft.com/office/powerpoint/2010/main" val="3603458650"/>
      </p:ext>
    </p:extLst>
  </p:cSld>
  <p:clrMapOvr>
    <a:masterClrMapping/>
  </p:clrMapOvr>
  <mc:AlternateContent xmlns:mc="http://schemas.openxmlformats.org/markup-compatibility/2006" xmlns:p14="http://schemas.microsoft.com/office/powerpoint/2010/main">
    <mc:Choice Requires="p14">
      <p:transition spd="slow" p14:dur="1500" advClick="0" advTm="18471">
        <p:random/>
      </p:transition>
    </mc:Choice>
    <mc:Fallback xmlns="">
      <p:transition spd="slow" advClick="0" advTm="1847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18"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1E9B289-BD09-457B-9077-6189D47DD028}"/>
              </a:ext>
            </a:extLst>
          </p:cNvPr>
          <p:cNvSpPr/>
          <p:nvPr/>
        </p:nvSpPr>
        <p:spPr>
          <a:xfrm>
            <a:off x="536859" y="1666148"/>
            <a:ext cx="3914118" cy="2617896"/>
          </a:xfrm>
          <a:prstGeom prst="rect">
            <a:avLst/>
          </a:prstGeom>
        </p:spPr>
        <p:txBody>
          <a:bodyPr wrap="square">
            <a:spAutoFit/>
          </a:bodyPr>
          <a:lstStyle/>
          <a:p>
            <a:pPr>
              <a:lnSpc>
                <a:spcPct val="200000"/>
              </a:lnSpc>
            </a:pPr>
            <a:r>
              <a:rPr lang="zh-CN" altLang="en-US" dirty="0"/>
              <a:t>       对于推进全面依法治国、加快建设社会主义法治国家，发展社会主义市场经济、巩固社会主义基本经济制度，坚持以人民为中心的发展思想、依法维护人民权益、推动我国人权事业发展，推进国家治理体系和治理能力现代化，都具有重大意义。</a:t>
            </a:r>
          </a:p>
        </p:txBody>
      </p:sp>
      <p:sp>
        <p:nvSpPr>
          <p:cNvPr id="5" name="矩形: 圆角 4">
            <a:extLst>
              <a:ext uri="{FF2B5EF4-FFF2-40B4-BE49-F238E27FC236}">
                <a16:creationId xmlns:a16="http://schemas.microsoft.com/office/drawing/2014/main" id="{0980FEB6-2BD2-47EF-9F04-F941249B89BC}"/>
              </a:ext>
            </a:extLst>
          </p:cNvPr>
          <p:cNvSpPr/>
          <p:nvPr/>
        </p:nvSpPr>
        <p:spPr>
          <a:xfrm>
            <a:off x="624266" y="1110621"/>
            <a:ext cx="2125658" cy="46333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t>民法典颁布的意义</a:t>
            </a:r>
          </a:p>
        </p:txBody>
      </p:sp>
      <p:sp>
        <p:nvSpPr>
          <p:cNvPr id="6" name="矩形 5">
            <a:extLst>
              <a:ext uri="{FF2B5EF4-FFF2-40B4-BE49-F238E27FC236}">
                <a16:creationId xmlns:a16="http://schemas.microsoft.com/office/drawing/2014/main" id="{E08F9121-9BF6-42D2-905F-F4FBA17CA1D9}"/>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7" name="标题 5">
            <a:extLst>
              <a:ext uri="{FF2B5EF4-FFF2-40B4-BE49-F238E27FC236}">
                <a16:creationId xmlns:a16="http://schemas.microsoft.com/office/drawing/2014/main" id="{038FC432-5B66-437E-94E7-1DC0AE946FB1}"/>
              </a:ext>
            </a:extLst>
          </p:cNvPr>
          <p:cNvSpPr txBox="1"/>
          <p:nvPr/>
        </p:nvSpPr>
        <p:spPr>
          <a:xfrm>
            <a:off x="536859" y="186747"/>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800" b="1" dirty="0">
                <a:solidFill>
                  <a:srgbClr val="C00000"/>
                </a:solidFill>
                <a:latin typeface="微软雅黑" pitchFamily="34" charset="-122"/>
                <a:ea typeface="微软雅黑" pitchFamily="34" charset="-122"/>
              </a:rPr>
              <a:t>民法典的颁布实施</a:t>
            </a:r>
          </a:p>
        </p:txBody>
      </p:sp>
      <p:pic>
        <p:nvPicPr>
          <p:cNvPr id="9" name="图片 8">
            <a:extLst>
              <a:ext uri="{FF2B5EF4-FFF2-40B4-BE49-F238E27FC236}">
                <a16:creationId xmlns:a16="http://schemas.microsoft.com/office/drawing/2014/main" id="{DD8A42FA-49E8-4773-8CF7-BA525E3F30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1741" y="2199494"/>
            <a:ext cx="3403347" cy="2084550"/>
          </a:xfrm>
          <a:prstGeom prst="rect">
            <a:avLst/>
          </a:prstGeom>
        </p:spPr>
      </p:pic>
    </p:spTree>
    <p:extLst>
      <p:ext uri="{BB962C8B-B14F-4D97-AF65-F5344CB8AC3E}">
        <p14:creationId xmlns:p14="http://schemas.microsoft.com/office/powerpoint/2010/main" val="773946008"/>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378CF891-2B74-4742-91D2-2A49441DBF82}"/>
              </a:ext>
            </a:extLst>
          </p:cNvPr>
          <p:cNvSpPr txBox="1"/>
          <p:nvPr/>
        </p:nvSpPr>
        <p:spPr>
          <a:xfrm>
            <a:off x="536859" y="186747"/>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800" b="1" dirty="0">
                <a:solidFill>
                  <a:srgbClr val="C00000"/>
                </a:solidFill>
                <a:latin typeface="微软雅黑" pitchFamily="34" charset="-122"/>
                <a:ea typeface="微软雅黑" pitchFamily="34" charset="-122"/>
              </a:rPr>
              <a:t>民法典的颁布实施</a:t>
            </a:r>
          </a:p>
        </p:txBody>
      </p:sp>
      <p:sp>
        <p:nvSpPr>
          <p:cNvPr id="3" name="矩形 2">
            <a:extLst>
              <a:ext uri="{FF2B5EF4-FFF2-40B4-BE49-F238E27FC236}">
                <a16:creationId xmlns:a16="http://schemas.microsoft.com/office/drawing/2014/main" id="{08F72A1E-D7B8-4BFC-9AA0-C525BCF74233}"/>
              </a:ext>
            </a:extLst>
          </p:cNvPr>
          <p:cNvSpPr/>
          <p:nvPr/>
        </p:nvSpPr>
        <p:spPr>
          <a:xfrm>
            <a:off x="536859" y="867246"/>
            <a:ext cx="4035141" cy="3541226"/>
          </a:xfrm>
          <a:prstGeom prst="rect">
            <a:avLst/>
          </a:prstGeom>
        </p:spPr>
        <p:txBody>
          <a:bodyPr wrap="square">
            <a:spAutoFit/>
          </a:bodyPr>
          <a:lstStyle/>
          <a:p>
            <a:pPr>
              <a:lnSpc>
                <a:spcPct val="200000"/>
              </a:lnSpc>
            </a:pPr>
            <a:r>
              <a:rPr lang="zh-CN" altLang="en-US" sz="1600" dirty="0"/>
              <a:t>       </a:t>
            </a:r>
            <a:r>
              <a:rPr lang="zh-CN" altLang="en-US" dirty="0"/>
              <a:t>习近平总书记在中央政治局第二十次集体学习时指出，国家机关履行职责、行使职权必须清楚自身行为和活动的范围和界限。</a:t>
            </a:r>
            <a:endParaRPr lang="en-US" altLang="zh-CN" dirty="0"/>
          </a:p>
          <a:p>
            <a:pPr>
              <a:lnSpc>
                <a:spcPct val="200000"/>
              </a:lnSpc>
            </a:pPr>
            <a:r>
              <a:rPr lang="en-US" altLang="zh-CN" dirty="0"/>
              <a:t>       </a:t>
            </a:r>
            <a:r>
              <a:rPr lang="zh-CN" altLang="en-US" dirty="0"/>
              <a:t>开展工作要考虑民法典规定，不能侵犯人民群众享有的合法民事权利。要规范行政许可、行政处罚、行政强制、行政征收、行政收费、行政检查、行政裁决等活动，提高依法行政能力和水平。</a:t>
            </a:r>
          </a:p>
        </p:txBody>
      </p:sp>
      <p:pic>
        <p:nvPicPr>
          <p:cNvPr id="5" name="图片 4">
            <a:extLst>
              <a:ext uri="{FF2B5EF4-FFF2-40B4-BE49-F238E27FC236}">
                <a16:creationId xmlns:a16="http://schemas.microsoft.com/office/drawing/2014/main" id="{8F80E790-CC9E-4E63-94A9-6D7415F79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2306" y="1244419"/>
            <a:ext cx="3535932" cy="2419904"/>
          </a:xfrm>
          <a:prstGeom prst="rect">
            <a:avLst/>
          </a:prstGeom>
        </p:spPr>
      </p:pic>
      <p:sp>
        <p:nvSpPr>
          <p:cNvPr id="6" name="矩形 5">
            <a:extLst>
              <a:ext uri="{FF2B5EF4-FFF2-40B4-BE49-F238E27FC236}">
                <a16:creationId xmlns:a16="http://schemas.microsoft.com/office/drawing/2014/main" id="{19B1A585-DD8A-4055-A529-168937B6EF25}"/>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Tree>
    <p:extLst>
      <p:ext uri="{BB962C8B-B14F-4D97-AF65-F5344CB8AC3E}">
        <p14:creationId xmlns:p14="http://schemas.microsoft.com/office/powerpoint/2010/main" val="123203974"/>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3237" y="2100780"/>
            <a:ext cx="1140098" cy="707886"/>
          </a:xfrm>
          <a:prstGeom prst="rect">
            <a:avLst/>
          </a:prstGeom>
          <a:noFill/>
        </p:spPr>
        <p:txBody>
          <a:bodyPr wrap="square" rtlCol="0">
            <a:spAutoFit/>
          </a:bodyPr>
          <a:lstStyle/>
          <a:p>
            <a:r>
              <a:rPr lang="en-US" altLang="zh-CN" sz="3600" b="1" dirty="0">
                <a:solidFill>
                  <a:srgbClr val="C00000"/>
                </a:solidFill>
                <a:latin typeface="微软雅黑" pitchFamily="34" charset="-122"/>
                <a:ea typeface="微软雅黑" pitchFamily="34" charset="-122"/>
              </a:rPr>
              <a:t>  </a:t>
            </a:r>
            <a:r>
              <a:rPr lang="en-US" altLang="zh-CN" sz="4000" b="1" dirty="0">
                <a:solidFill>
                  <a:srgbClr val="C00000"/>
                </a:solidFill>
                <a:latin typeface="微软雅黑" pitchFamily="34" charset="-122"/>
                <a:ea typeface="微软雅黑" pitchFamily="34" charset="-122"/>
              </a:rPr>
              <a:t>02</a:t>
            </a:r>
            <a:endParaRPr lang="zh-CN" altLang="en-US" sz="3600" b="1" dirty="0">
              <a:solidFill>
                <a:srgbClr val="C00000"/>
              </a:solidFill>
              <a:latin typeface="微软雅黑" pitchFamily="34" charset="-122"/>
              <a:ea typeface="微软雅黑" pitchFamily="34" charset="-122"/>
            </a:endParaRPr>
          </a:p>
        </p:txBody>
      </p:sp>
      <p:sp>
        <p:nvSpPr>
          <p:cNvPr id="3" name="TextBox 2"/>
          <p:cNvSpPr txBox="1"/>
          <p:nvPr/>
        </p:nvSpPr>
        <p:spPr>
          <a:xfrm>
            <a:off x="2860106" y="1959586"/>
            <a:ext cx="4270657" cy="1482650"/>
          </a:xfrm>
          <a:prstGeom prst="rect">
            <a:avLst/>
          </a:prstGeom>
          <a:noFill/>
        </p:spPr>
        <p:txBody>
          <a:bodyPr wrap="square" rtlCol="0">
            <a:spAutoFit/>
          </a:bodyPr>
          <a:lstStyle/>
          <a:p>
            <a:pPr algn="ctr">
              <a:lnSpc>
                <a:spcPct val="150000"/>
              </a:lnSpc>
            </a:pPr>
            <a:r>
              <a:rPr lang="zh-CN" altLang="en-US" sz="3200" b="1" dirty="0">
                <a:solidFill>
                  <a:srgbClr val="C00000"/>
                </a:solidFill>
                <a:latin typeface="微软雅黑" pitchFamily="34" charset="-122"/>
                <a:ea typeface="微软雅黑" pitchFamily="34" charset="-122"/>
              </a:rPr>
              <a:t>民法典对市场监管</a:t>
            </a:r>
          </a:p>
          <a:p>
            <a:pPr algn="ctr">
              <a:lnSpc>
                <a:spcPct val="150000"/>
              </a:lnSpc>
            </a:pPr>
            <a:r>
              <a:rPr lang="zh-CN" altLang="en-US" sz="3200" b="1" dirty="0">
                <a:solidFill>
                  <a:srgbClr val="C00000"/>
                </a:solidFill>
                <a:latin typeface="微软雅黑" pitchFamily="34" charset="-122"/>
                <a:ea typeface="微软雅黑" pitchFamily="34" charset="-122"/>
              </a:rPr>
              <a:t>的新要求</a:t>
            </a:r>
          </a:p>
        </p:txBody>
      </p:sp>
      <p:sp>
        <p:nvSpPr>
          <p:cNvPr id="4" name="矩形 3">
            <a:extLst>
              <a:ext uri="{FF2B5EF4-FFF2-40B4-BE49-F238E27FC236}">
                <a16:creationId xmlns:a16="http://schemas.microsoft.com/office/drawing/2014/main" id="{D4FAAEAC-A99C-4EF7-A4CC-BD116C0B3EB9}"/>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Tree>
    <p:extLst>
      <p:ext uri="{BB962C8B-B14F-4D97-AF65-F5344CB8AC3E}">
        <p14:creationId xmlns:p14="http://schemas.microsoft.com/office/powerpoint/2010/main" val="3331422079"/>
      </p:ext>
    </p:extLst>
  </p:cSld>
  <p:clrMapOvr>
    <a:masterClrMapping/>
  </p:clrMapOvr>
  <mc:AlternateContent xmlns:mc="http://schemas.openxmlformats.org/markup-compatibility/2006" xmlns:p14="http://schemas.microsoft.com/office/powerpoint/2010/main">
    <mc:Choice Requires="p14">
      <p:transition spd="slow" p14:dur="1500" advClick="0" advTm="7583">
        <p:random/>
      </p:transition>
    </mc:Choice>
    <mc:Fallback xmlns="">
      <p:transition spd="slow" advClick="0" advTm="7583">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178A44BF-C38B-47D1-B6CC-E26322E8C532}"/>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aphicFrame>
        <p:nvGraphicFramePr>
          <p:cNvPr id="5" name="图示 4">
            <a:extLst>
              <a:ext uri="{FF2B5EF4-FFF2-40B4-BE49-F238E27FC236}">
                <a16:creationId xmlns:a16="http://schemas.microsoft.com/office/drawing/2014/main" id="{9A651D60-1D4B-4D34-B462-B28286B147D8}"/>
              </a:ext>
            </a:extLst>
          </p:cNvPr>
          <p:cNvGraphicFramePr/>
          <p:nvPr>
            <p:extLst>
              <p:ext uri="{D42A27DB-BD31-4B8C-83A1-F6EECF244321}">
                <p14:modId xmlns:p14="http://schemas.microsoft.com/office/powerpoint/2010/main" val="1441417631"/>
              </p:ext>
            </p:extLst>
          </p:nvPr>
        </p:nvGraphicFramePr>
        <p:xfrm>
          <a:off x="1073522" y="1542330"/>
          <a:ext cx="6275296" cy="3232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矩形 6">
            <a:extLst>
              <a:ext uri="{FF2B5EF4-FFF2-40B4-BE49-F238E27FC236}">
                <a16:creationId xmlns:a16="http://schemas.microsoft.com/office/drawing/2014/main" id="{8D22CB8D-3132-406A-B6BF-EE8BA6458677}"/>
              </a:ext>
            </a:extLst>
          </p:cNvPr>
          <p:cNvSpPr/>
          <p:nvPr/>
        </p:nvSpPr>
        <p:spPr>
          <a:xfrm>
            <a:off x="536859" y="629179"/>
            <a:ext cx="7833935" cy="793487"/>
          </a:xfrm>
          <a:prstGeom prst="rect">
            <a:avLst/>
          </a:prstGeom>
        </p:spPr>
        <p:txBody>
          <a:bodyPr wrap="square">
            <a:spAutoFit/>
          </a:bodyPr>
          <a:lstStyle/>
          <a:p>
            <a:pPr>
              <a:lnSpc>
                <a:spcPct val="150000"/>
              </a:lnSpc>
            </a:pPr>
            <a:r>
              <a:rPr lang="zh-CN" altLang="en-US" sz="1600" b="1" dirty="0"/>
              <a:t>习近平总书记在中央政治局第二十次集体学习时指出：</a:t>
            </a:r>
            <a:endParaRPr lang="en-US" altLang="zh-CN" sz="1600" b="1" dirty="0"/>
          </a:p>
          <a:p>
            <a:pPr>
              <a:lnSpc>
                <a:spcPct val="150000"/>
              </a:lnSpc>
            </a:pPr>
            <a:r>
              <a:rPr lang="zh-CN" altLang="en-US" sz="1600" b="1" dirty="0"/>
              <a:t>开展工作要考虑</a:t>
            </a:r>
            <a:r>
              <a:rPr lang="en-US" altLang="zh-CN" sz="1600" b="1" dirty="0"/>
              <a:t>《</a:t>
            </a:r>
            <a:r>
              <a:rPr lang="zh-CN" altLang="en-US" sz="1600" b="1" dirty="0"/>
              <a:t>民法典</a:t>
            </a:r>
            <a:r>
              <a:rPr lang="en-US" altLang="zh-CN" sz="1600" b="1" dirty="0"/>
              <a:t>》</a:t>
            </a:r>
            <a:r>
              <a:rPr lang="zh-CN" altLang="en-US" sz="1600" b="1" dirty="0"/>
              <a:t>规定，不能侵犯人民群众享有的合法民事权利。</a:t>
            </a:r>
            <a:endParaRPr lang="en-US" altLang="zh-CN" sz="1600" b="1" dirty="0"/>
          </a:p>
        </p:txBody>
      </p:sp>
      <p:sp>
        <p:nvSpPr>
          <p:cNvPr id="6" name="标题 5">
            <a:extLst>
              <a:ext uri="{FF2B5EF4-FFF2-40B4-BE49-F238E27FC236}">
                <a16:creationId xmlns:a16="http://schemas.microsoft.com/office/drawing/2014/main" id="{F059B62B-4166-40FB-A03A-250DD7E2CCA3}"/>
              </a:ext>
            </a:extLst>
          </p:cNvPr>
          <p:cNvSpPr txBox="1"/>
          <p:nvPr/>
        </p:nvSpPr>
        <p:spPr>
          <a:xfrm>
            <a:off x="536859" y="186747"/>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800" b="1" dirty="0">
                <a:solidFill>
                  <a:srgbClr val="C00000"/>
                </a:solidFill>
                <a:latin typeface="微软雅黑" pitchFamily="34" charset="-122"/>
                <a:ea typeface="微软雅黑" pitchFamily="34" charset="-122"/>
              </a:rPr>
              <a:t>民法典对市场监管的新要求</a:t>
            </a:r>
          </a:p>
        </p:txBody>
      </p:sp>
    </p:spTree>
    <p:extLst>
      <p:ext uri="{BB962C8B-B14F-4D97-AF65-F5344CB8AC3E}">
        <p14:creationId xmlns:p14="http://schemas.microsoft.com/office/powerpoint/2010/main" val="1680155389"/>
      </p:ext>
    </p:extLst>
  </p:cSld>
  <p:clrMapOvr>
    <a:masterClrMapping/>
  </p:clrMapOvr>
  <mc:AlternateContent xmlns:mc="http://schemas.openxmlformats.org/markup-compatibility/2006" xmlns:p14="http://schemas.microsoft.com/office/powerpoint/2010/main">
    <mc:Choice Requires="p14">
      <p:transition spd="slow" p14:dur="1500" advClick="0" advTm="26793">
        <p:random/>
      </p:transition>
    </mc:Choice>
    <mc:Fallback xmlns="">
      <p:transition spd="slow" advClick="0" advTm="2679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1D1E48AE-D61B-480F-8F3F-CA8C1EF67AD8}"/>
              </a:ext>
            </a:extLst>
          </p:cNvPr>
          <p:cNvSpPr txBox="1"/>
          <p:nvPr/>
        </p:nvSpPr>
        <p:spPr>
          <a:xfrm>
            <a:off x="536859" y="186747"/>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800" b="1" dirty="0">
                <a:solidFill>
                  <a:srgbClr val="C00000"/>
                </a:solidFill>
                <a:latin typeface="微软雅黑" pitchFamily="34" charset="-122"/>
                <a:ea typeface="微软雅黑" pitchFamily="34" charset="-122"/>
              </a:rPr>
              <a:t>民法典对市场监管的新要求</a:t>
            </a:r>
          </a:p>
        </p:txBody>
      </p:sp>
      <p:sp>
        <p:nvSpPr>
          <p:cNvPr id="4" name="矩形: 圆角 3">
            <a:extLst>
              <a:ext uri="{FF2B5EF4-FFF2-40B4-BE49-F238E27FC236}">
                <a16:creationId xmlns:a16="http://schemas.microsoft.com/office/drawing/2014/main" id="{3553923D-5D61-4588-8B89-F538C1FC9C1C}"/>
              </a:ext>
            </a:extLst>
          </p:cNvPr>
          <p:cNvSpPr/>
          <p:nvPr/>
        </p:nvSpPr>
        <p:spPr>
          <a:xfrm>
            <a:off x="632012" y="1123999"/>
            <a:ext cx="7943851" cy="3696431"/>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zh-CN" altLang="en-US" dirty="0">
                <a:solidFill>
                  <a:srgbClr val="000000"/>
                </a:solidFill>
                <a:latin typeface="宋体" panose="02010600030101010101" pitchFamily="2" charset="-122"/>
                <a:ea typeface="宋体" panose="02010600030101010101" pitchFamily="2" charset="-122"/>
              </a:rPr>
              <a:t>    市场监管执法行为从本质上讲，属于行政行为，行使的是国家的“公权”，这与</a:t>
            </a:r>
            <a:r>
              <a:rPr lang="en-US" altLang="zh-CN" dirty="0">
                <a:solidFill>
                  <a:srgbClr val="000000"/>
                </a:solidFill>
                <a:latin typeface="宋体" panose="02010600030101010101" pitchFamily="2" charset="-122"/>
                <a:ea typeface="宋体" panose="02010600030101010101" pitchFamily="2" charset="-122"/>
              </a:rPr>
              <a:t>《</a:t>
            </a:r>
            <a:r>
              <a:rPr lang="zh-CN" altLang="en-US" dirty="0">
                <a:solidFill>
                  <a:srgbClr val="000000"/>
                </a:solidFill>
                <a:latin typeface="宋体" panose="02010600030101010101" pitchFamily="2" charset="-122"/>
                <a:ea typeface="宋体" panose="02010600030101010101" pitchFamily="2" charset="-122"/>
              </a:rPr>
              <a:t>民法典</a:t>
            </a:r>
            <a:r>
              <a:rPr lang="en-US" altLang="zh-CN" dirty="0">
                <a:solidFill>
                  <a:srgbClr val="000000"/>
                </a:solidFill>
                <a:latin typeface="宋体" panose="02010600030101010101" pitchFamily="2" charset="-122"/>
                <a:ea typeface="宋体" panose="02010600030101010101" pitchFamily="2" charset="-122"/>
              </a:rPr>
              <a:t>》</a:t>
            </a:r>
            <a:r>
              <a:rPr lang="zh-CN" altLang="en-US" dirty="0">
                <a:solidFill>
                  <a:srgbClr val="000000"/>
                </a:solidFill>
                <a:latin typeface="宋体" panose="02010600030101010101" pitchFamily="2" charset="-122"/>
                <a:ea typeface="宋体" panose="02010600030101010101" pitchFamily="2" charset="-122"/>
              </a:rPr>
              <a:t>旨在保护的“私权”不同。市场监管部门在行使监管执法这项“公权”时，要严守权力界限，以民事主体的法定“私权”为边界。要坚持“法无授权不可为”，否则，“越界”就极有可能侵犯民事主体的“私权”，将面临违法行政的风险。</a:t>
            </a:r>
            <a:br>
              <a:rPr lang="zh-CN" altLang="en-US" dirty="0"/>
            </a:br>
            <a:r>
              <a:rPr lang="zh-CN" altLang="en-US" dirty="0">
                <a:solidFill>
                  <a:srgbClr val="000000"/>
                </a:solidFill>
                <a:latin typeface="宋体" panose="02010600030101010101" pitchFamily="2" charset="-122"/>
                <a:ea typeface="宋体" panose="02010600030101010101" pitchFamily="2" charset="-122"/>
              </a:rPr>
              <a:t>　 </a:t>
            </a:r>
            <a:r>
              <a:rPr lang="en-US" altLang="zh-CN" dirty="0">
                <a:solidFill>
                  <a:srgbClr val="000000"/>
                </a:solidFill>
                <a:latin typeface="宋体" panose="02010600030101010101" pitchFamily="2" charset="-122"/>
                <a:ea typeface="宋体" panose="02010600030101010101" pitchFamily="2" charset="-122"/>
              </a:rPr>
              <a:t>《</a:t>
            </a:r>
            <a:r>
              <a:rPr lang="zh-CN" altLang="en-US" dirty="0">
                <a:solidFill>
                  <a:srgbClr val="000000"/>
                </a:solidFill>
                <a:latin typeface="宋体" panose="02010600030101010101" pitchFamily="2" charset="-122"/>
                <a:ea typeface="宋体" panose="02010600030101010101" pitchFamily="2" charset="-122"/>
              </a:rPr>
              <a:t>民法典</a:t>
            </a:r>
            <a:r>
              <a:rPr lang="en-US" altLang="zh-CN" dirty="0">
                <a:solidFill>
                  <a:srgbClr val="000000"/>
                </a:solidFill>
                <a:latin typeface="宋体" panose="02010600030101010101" pitchFamily="2" charset="-122"/>
                <a:ea typeface="宋体" panose="02010600030101010101" pitchFamily="2" charset="-122"/>
              </a:rPr>
              <a:t>》</a:t>
            </a:r>
            <a:r>
              <a:rPr lang="zh-CN" altLang="en-US" dirty="0">
                <a:solidFill>
                  <a:srgbClr val="000000"/>
                </a:solidFill>
                <a:latin typeface="宋体" panose="02010600030101010101" pitchFamily="2" charset="-122"/>
                <a:ea typeface="宋体" panose="02010600030101010101" pitchFamily="2" charset="-122"/>
              </a:rPr>
              <a:t>通过对权利边界的划定，具有保障“私权”和规范“公权”两方面的作用，通过权利边界的清晰化，政府的权力范围得以界定，未经正当的程序和正当的理由，政府不得任意限制和剥夺公民的权利。</a:t>
            </a:r>
            <a:endParaRPr lang="en-US" altLang="zh-CN" dirty="0">
              <a:solidFill>
                <a:srgbClr val="000000"/>
              </a:solidFill>
              <a:latin typeface="宋体" panose="02010600030101010101" pitchFamily="2" charset="-122"/>
              <a:ea typeface="宋体" panose="02010600030101010101" pitchFamily="2" charset="-122"/>
            </a:endParaRPr>
          </a:p>
          <a:p>
            <a:pPr>
              <a:lnSpc>
                <a:spcPct val="150000"/>
              </a:lnSpc>
            </a:pPr>
            <a:r>
              <a:rPr lang="en-US" altLang="zh-CN" dirty="0">
                <a:solidFill>
                  <a:srgbClr val="000000"/>
                </a:solidFill>
                <a:latin typeface="宋体" panose="02010600030101010101" pitchFamily="2" charset="-122"/>
                <a:ea typeface="宋体" panose="02010600030101010101" pitchFamily="2" charset="-122"/>
              </a:rPr>
              <a:t>   《</a:t>
            </a:r>
            <a:r>
              <a:rPr lang="zh-CN" altLang="en-US" dirty="0">
                <a:solidFill>
                  <a:srgbClr val="000000"/>
                </a:solidFill>
                <a:latin typeface="宋体" panose="02010600030101010101" pitchFamily="2" charset="-122"/>
                <a:ea typeface="宋体" panose="02010600030101010101" pitchFamily="2" charset="-122"/>
              </a:rPr>
              <a:t>民法典</a:t>
            </a:r>
            <a:r>
              <a:rPr lang="en-US" altLang="zh-CN" dirty="0">
                <a:solidFill>
                  <a:srgbClr val="000000"/>
                </a:solidFill>
                <a:latin typeface="宋体" panose="02010600030101010101" pitchFamily="2" charset="-122"/>
                <a:ea typeface="宋体" panose="02010600030101010101" pitchFamily="2" charset="-122"/>
              </a:rPr>
              <a:t>》</a:t>
            </a:r>
            <a:r>
              <a:rPr lang="zh-CN" altLang="en-US" dirty="0">
                <a:solidFill>
                  <a:srgbClr val="000000"/>
                </a:solidFill>
                <a:latin typeface="宋体" panose="02010600030101010101" pitchFamily="2" charset="-122"/>
                <a:ea typeface="宋体" panose="02010600030101010101" pitchFamily="2" charset="-122"/>
              </a:rPr>
              <a:t>不仅仅是民事生活的行为指引与民事纠纷的裁判规则，更重要的是界分“公权”与“私权”的基本法。对市场监管部门来说，要做到依法履职，基本前提之一就是：执法主体要明确市场主体的哪些“私权”在市场经济的哪些领域是自由行使的，“公权”是无须干预也不能介入的。这是对行政机关依法行政最基本的要求，也是国家治理体系现代化的基本体现。</a:t>
            </a:r>
            <a:endParaRPr lang="zh-CN" altLang="en-US" dirty="0"/>
          </a:p>
        </p:txBody>
      </p:sp>
      <p:sp>
        <p:nvSpPr>
          <p:cNvPr id="6" name="矩形 5">
            <a:extLst>
              <a:ext uri="{FF2B5EF4-FFF2-40B4-BE49-F238E27FC236}">
                <a16:creationId xmlns:a16="http://schemas.microsoft.com/office/drawing/2014/main" id="{6D2D7A85-B3BB-44AE-B36E-FE19955E9513}"/>
              </a:ext>
            </a:extLst>
          </p:cNvPr>
          <p:cNvSpPr/>
          <p:nvPr/>
        </p:nvSpPr>
        <p:spPr>
          <a:xfrm>
            <a:off x="632012" y="750448"/>
            <a:ext cx="3160060" cy="26894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b="1" dirty="0"/>
              <a:t>规定了市场监管部门行使职权的边界</a:t>
            </a:r>
            <a:endParaRPr lang="zh-CN" altLang="en-US" dirty="0"/>
          </a:p>
        </p:txBody>
      </p:sp>
      <p:sp>
        <p:nvSpPr>
          <p:cNvPr id="7" name="矩形 6">
            <a:extLst>
              <a:ext uri="{FF2B5EF4-FFF2-40B4-BE49-F238E27FC236}">
                <a16:creationId xmlns:a16="http://schemas.microsoft.com/office/drawing/2014/main" id="{C0CA12E0-4008-4F6A-AD89-E6F8E138DAC9}"/>
              </a:ext>
            </a:extLst>
          </p:cNvPr>
          <p:cNvSpPr/>
          <p:nvPr/>
        </p:nvSpPr>
        <p:spPr>
          <a:xfrm>
            <a:off x="0" y="4938488"/>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8" name="矩形 7">
            <a:extLst>
              <a:ext uri="{FF2B5EF4-FFF2-40B4-BE49-F238E27FC236}">
                <a16:creationId xmlns:a16="http://schemas.microsoft.com/office/drawing/2014/main" id="{F38541A1-221B-4A28-83E9-83D0E02FE018}"/>
              </a:ext>
            </a:extLst>
          </p:cNvPr>
          <p:cNvSpPr/>
          <p:nvPr/>
        </p:nvSpPr>
        <p:spPr>
          <a:xfrm>
            <a:off x="0" y="4925040"/>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Tree>
    <p:extLst>
      <p:ext uri="{BB962C8B-B14F-4D97-AF65-F5344CB8AC3E}">
        <p14:creationId xmlns:p14="http://schemas.microsoft.com/office/powerpoint/2010/main" val="795285977"/>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8"/>
</p:tagLst>
</file>

<file path=ppt/tags/tag2.xml><?xml version="1.0" encoding="utf-8"?>
<p:tagLst xmlns:a="http://schemas.openxmlformats.org/drawingml/2006/main" xmlns:r="http://schemas.openxmlformats.org/officeDocument/2006/relationships" xmlns:p="http://schemas.openxmlformats.org/presentationml/2006/main">
  <p:tag name="TIMING" val="|1.2"/>
</p:tagLst>
</file>

<file path=ppt/tags/tag3.xml><?xml version="1.0" encoding="utf-8"?>
<p:tagLst xmlns:a="http://schemas.openxmlformats.org/drawingml/2006/main" xmlns:r="http://schemas.openxmlformats.org/officeDocument/2006/relationships" xmlns:p="http://schemas.openxmlformats.org/presentationml/2006/main">
  <p:tag name="TIMING" val="|0.8|0.7"/>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主题​​">
  <a:themeElements>
    <a:clrScheme name="自定义 95">
      <a:dk1>
        <a:sysClr val="windowText" lastClr="000000"/>
      </a:dk1>
      <a:lt1>
        <a:sysClr val="window" lastClr="D2ECC8"/>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C000"/>
      </a:hlink>
      <a:folHlink>
        <a:srgbClr val="FFC0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D2ECC8"/>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2704</TotalTime>
  <Words>1916</Words>
  <Application>Microsoft Office PowerPoint</Application>
  <PresentationFormat>全屏显示(16:9)</PresentationFormat>
  <Paragraphs>99</Paragraphs>
  <Slides>19</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等线</vt:lpstr>
      <vt:lpstr>华文行楷</vt:lpstr>
      <vt:lpstr>华文中宋</vt:lpstr>
      <vt:lpstr>楷体</vt:lpstr>
      <vt:lpstr>宋体</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党建党政2018宪法修订内容学习与教育PPT模板</dc:title>
  <dc:creator>EiTin</dc:creator>
  <cp:lastModifiedBy>蔡乔</cp:lastModifiedBy>
  <cp:revision>454</cp:revision>
  <dcterms:created xsi:type="dcterms:W3CDTF">2017-12-09T17:43:00Z</dcterms:created>
  <dcterms:modified xsi:type="dcterms:W3CDTF">2020-07-17T05:31:11Z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2052-10.1.0.7229</vt:lpwstr>
  </property>
</Properties>
</file>